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6"/>
  </p:notesMasterIdLst>
  <p:sldIdLst>
    <p:sldId id="262" r:id="rId2"/>
    <p:sldId id="265" r:id="rId3"/>
    <p:sldId id="266" r:id="rId4"/>
    <p:sldId id="267" r:id="rId5"/>
    <p:sldId id="268" r:id="rId6"/>
    <p:sldId id="270" r:id="rId7"/>
    <p:sldId id="271" r:id="rId8"/>
    <p:sldId id="272" r:id="rId9"/>
    <p:sldId id="304" r:id="rId10"/>
    <p:sldId id="305" r:id="rId11"/>
    <p:sldId id="319" r:id="rId12"/>
    <p:sldId id="320" r:id="rId13"/>
    <p:sldId id="321" r:id="rId14"/>
    <p:sldId id="322" r:id="rId15"/>
    <p:sldId id="323" r:id="rId16"/>
    <p:sldId id="324" r:id="rId17"/>
    <p:sldId id="325" r:id="rId18"/>
    <p:sldId id="326" r:id="rId19"/>
    <p:sldId id="327" r:id="rId20"/>
    <p:sldId id="328" r:id="rId21"/>
    <p:sldId id="329" r:id="rId22"/>
    <p:sldId id="330" r:id="rId23"/>
    <p:sldId id="273" r:id="rId24"/>
    <p:sldId id="318" r:id="rId25"/>
    <p:sldId id="274" r:id="rId26"/>
    <p:sldId id="288" r:id="rId27"/>
    <p:sldId id="289" r:id="rId28"/>
    <p:sldId id="290" r:id="rId29"/>
    <p:sldId id="291" r:id="rId30"/>
    <p:sldId id="292" r:id="rId31"/>
    <p:sldId id="331" r:id="rId32"/>
    <p:sldId id="294" r:id="rId33"/>
    <p:sldId id="295" r:id="rId34"/>
    <p:sldId id="296" r:id="rId35"/>
    <p:sldId id="297" r:id="rId36"/>
    <p:sldId id="298" r:id="rId37"/>
    <p:sldId id="299" r:id="rId38"/>
    <p:sldId id="300" r:id="rId39"/>
    <p:sldId id="301" r:id="rId40"/>
    <p:sldId id="302" r:id="rId41"/>
    <p:sldId id="303" r:id="rId42"/>
    <p:sldId id="334" r:id="rId43"/>
    <p:sldId id="309" r:id="rId44"/>
    <p:sldId id="335" r:id="rId45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50" d="100"/>
          <a:sy n="50" d="100"/>
        </p:scale>
        <p:origin x="-1932" y="-9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FA5491-8420-4EB3-B965-55BB2686A040}" type="datetimeFigureOut">
              <a:rPr lang="pt-BR" smtClean="0"/>
              <a:t>30/09/2014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4FC4E7-686B-443B-923C-4D85423B64E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136898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4FC4E7-686B-443B-923C-4D85423B64EB}" type="slidenum">
              <a:rPr lang="pt-BR" smtClean="0"/>
              <a:t>41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776386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4FC4E7-686B-443B-923C-4D85423B64EB}" type="slidenum">
              <a:rPr lang="pt-BR" smtClean="0"/>
              <a:t>42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776386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1B5AC4-0266-48EB-9C17-9699FD4C3A5D}" type="datetimeFigureOut">
              <a:rPr lang="pt-BR" smtClean="0"/>
              <a:t>30/09/2014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6F115-3DEE-44CF-A14B-3EB0561B7ED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046452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1B5AC4-0266-48EB-9C17-9699FD4C3A5D}" type="datetimeFigureOut">
              <a:rPr lang="pt-BR" smtClean="0"/>
              <a:t>30/09/2014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6F115-3DEE-44CF-A14B-3EB0561B7ED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263980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1B5AC4-0266-48EB-9C17-9699FD4C3A5D}" type="datetimeFigureOut">
              <a:rPr lang="pt-BR" smtClean="0"/>
              <a:t>30/09/2014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6F115-3DEE-44CF-A14B-3EB0561B7ED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728696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1B5AC4-0266-48EB-9C17-9699FD4C3A5D}" type="datetimeFigureOut">
              <a:rPr lang="pt-BR" smtClean="0"/>
              <a:t>30/09/2014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6F115-3DEE-44CF-A14B-3EB0561B7ED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711975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1B5AC4-0266-48EB-9C17-9699FD4C3A5D}" type="datetimeFigureOut">
              <a:rPr lang="pt-BR" smtClean="0"/>
              <a:t>30/09/2014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6F115-3DEE-44CF-A14B-3EB0561B7ED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279737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1B5AC4-0266-48EB-9C17-9699FD4C3A5D}" type="datetimeFigureOut">
              <a:rPr lang="pt-BR" smtClean="0"/>
              <a:t>30/09/2014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6F115-3DEE-44CF-A14B-3EB0561B7ED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873216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1B5AC4-0266-48EB-9C17-9699FD4C3A5D}" type="datetimeFigureOut">
              <a:rPr lang="pt-BR" smtClean="0"/>
              <a:t>30/09/2014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6F115-3DEE-44CF-A14B-3EB0561B7ED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591775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1B5AC4-0266-48EB-9C17-9699FD4C3A5D}" type="datetimeFigureOut">
              <a:rPr lang="pt-BR" smtClean="0"/>
              <a:t>30/09/2014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6F115-3DEE-44CF-A14B-3EB0561B7ED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37060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1B5AC4-0266-48EB-9C17-9699FD4C3A5D}" type="datetimeFigureOut">
              <a:rPr lang="pt-BR" smtClean="0"/>
              <a:t>30/09/2014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6F115-3DEE-44CF-A14B-3EB0561B7ED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437220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1B5AC4-0266-48EB-9C17-9699FD4C3A5D}" type="datetimeFigureOut">
              <a:rPr lang="pt-BR" smtClean="0"/>
              <a:t>30/09/2014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6F115-3DEE-44CF-A14B-3EB0561B7ED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573549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1B5AC4-0266-48EB-9C17-9699FD4C3A5D}" type="datetimeFigureOut">
              <a:rPr lang="pt-BR" smtClean="0"/>
              <a:t>30/09/2014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6F115-3DEE-44CF-A14B-3EB0561B7ED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104499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1B5AC4-0266-48EB-9C17-9699FD4C3A5D}" type="datetimeFigureOut">
              <a:rPr lang="pt-BR" smtClean="0"/>
              <a:t>30/09/2014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B6F115-3DEE-44CF-A14B-3EB0561B7ED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272251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.xml"/><Relationship Id="rId5" Type="http://schemas.microsoft.com/office/2007/relationships/hdphoto" Target="../media/hdphoto1.wdp"/><Relationship Id="rId4" Type="http://schemas.openxmlformats.org/officeDocument/2006/relationships/image" Target="../media/image42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microsoft.com/office/2007/relationships/hdphoto" Target="../media/hdphoto1.wdp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4.xml"/><Relationship Id="rId4" Type="http://schemas.microsoft.com/office/2007/relationships/hdphoto" Target="../media/hdphoto2.wdp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6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12" Type="http://schemas.openxmlformats.org/officeDocument/2006/relationships/image" Target="../media/image1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2.jpeg"/><Relationship Id="rId5" Type="http://schemas.openxmlformats.org/officeDocument/2006/relationships/image" Target="../media/image6.jpeg"/><Relationship Id="rId10" Type="http://schemas.openxmlformats.org/officeDocument/2006/relationships/image" Target="../media/image11.jpeg"/><Relationship Id="rId4" Type="http://schemas.openxmlformats.org/officeDocument/2006/relationships/image" Target="../media/image5.jpeg"/><Relationship Id="rId9" Type="http://schemas.openxmlformats.org/officeDocument/2006/relationships/image" Target="../media/image10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332656"/>
            <a:ext cx="8229600" cy="6336704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pt-BR" dirty="0" smtClean="0"/>
              <a:t>CARTILHA TECNOLOGIA SOCIAL </a:t>
            </a:r>
            <a:br>
              <a:rPr lang="pt-BR" dirty="0" smtClean="0"/>
            </a:br>
            <a:r>
              <a:rPr lang="pt-BR" dirty="0" smtClean="0"/>
              <a:t>REDECRIAR JOIAS SUSTENTÁVEIS </a:t>
            </a:r>
          </a:p>
          <a:p>
            <a:endParaRPr lang="pt-BR" dirty="0"/>
          </a:p>
          <a:p>
            <a:pPr marL="0" indent="0">
              <a:buNone/>
            </a:pPr>
            <a:endParaRPr lang="pt-BR" dirty="0" smtClean="0"/>
          </a:p>
          <a:p>
            <a:pPr marL="0" indent="0">
              <a:buNone/>
            </a:pPr>
            <a:endParaRPr lang="pt-BR" dirty="0"/>
          </a:p>
          <a:p>
            <a:pPr marL="0" indent="0">
              <a:buNone/>
            </a:pPr>
            <a:endParaRPr lang="pt-BR" dirty="0" smtClean="0"/>
          </a:p>
          <a:p>
            <a:pPr marL="0" indent="0">
              <a:buNone/>
            </a:pPr>
            <a:endParaRPr lang="pt-BR" dirty="0"/>
          </a:p>
          <a:p>
            <a:pPr marL="0" indent="0">
              <a:buNone/>
            </a:pPr>
            <a:endParaRPr lang="pt-BR" dirty="0" smtClean="0"/>
          </a:p>
          <a:p>
            <a:pPr marL="0" indent="0">
              <a:buNone/>
            </a:pPr>
            <a:endParaRPr lang="pt-BR" dirty="0"/>
          </a:p>
          <a:p>
            <a:pPr marL="0" indent="0">
              <a:buNone/>
            </a:pPr>
            <a:endParaRPr lang="pt-BR" dirty="0" smtClean="0"/>
          </a:p>
          <a:p>
            <a:pPr marL="0" indent="0" algn="ctr">
              <a:buNone/>
            </a:pPr>
            <a:r>
              <a:rPr lang="pt-BR" sz="2000" dirty="0" smtClean="0"/>
              <a:t>Rua </a:t>
            </a:r>
            <a:r>
              <a:rPr lang="pt-BR" sz="2000" dirty="0"/>
              <a:t>Luiz Manoel Gonzaga 351 sala 306 - Porto Alegre - Rio Grande do Sul Telefone: (51) 33287064 - (51) 81519823 – www.redecriar.org.br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1665136"/>
            <a:ext cx="3919883" cy="298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202533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Andrea\Documents\JUNHO 2008\ONG JUNHO\CAMINHO DA SUSTENTABILIDAD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844824"/>
            <a:ext cx="5852133" cy="4536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17"/>
          <p:cNvSpPr txBox="1">
            <a:spLocks noChangeArrowheads="1"/>
          </p:cNvSpPr>
          <p:nvPr/>
        </p:nvSpPr>
        <p:spPr bwMode="auto">
          <a:xfrm>
            <a:off x="1" y="-5064"/>
            <a:ext cx="9143999" cy="1435148"/>
          </a:xfrm>
          <a:prstGeom prst="rect">
            <a:avLst/>
          </a:prstGeom>
          <a:solidFill>
            <a:srgbClr val="C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lIns="80147" tIns="40074" rIns="80147" bIns="40074">
            <a:spAutoFit/>
          </a:bodyPr>
          <a:lstStyle/>
          <a:p>
            <a:pPr algn="ctr"/>
            <a:endParaRPr lang="pt-BR" sz="2800" b="1" dirty="0" smtClean="0">
              <a:solidFill>
                <a:schemeClr val="bg1"/>
              </a:solidFill>
              <a:latin typeface="Calibri" pitchFamily="34" charset="0"/>
            </a:endParaRPr>
          </a:p>
          <a:p>
            <a:pPr algn="ctr"/>
            <a:r>
              <a:rPr lang="pt-BR" sz="3200" b="1" dirty="0" smtClean="0">
                <a:solidFill>
                  <a:schemeClr val="bg1"/>
                </a:solidFill>
                <a:latin typeface="Calibri" pitchFamily="34" charset="0"/>
              </a:rPr>
              <a:t>informação sobre contexto da TS </a:t>
            </a:r>
          </a:p>
          <a:p>
            <a:pPr algn="ctr"/>
            <a:endParaRPr lang="pt-BR" sz="2800" b="1" dirty="0">
              <a:solidFill>
                <a:schemeClr val="bg1"/>
              </a:solidFill>
              <a:latin typeface="Calibri" pitchFamily="34" charset="0"/>
              <a:sym typeface="Wingdings" pitchFamily="2" charset="2"/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4572000" y="3717032"/>
            <a:ext cx="1296144" cy="144016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Retângulo 6"/>
          <p:cNvSpPr/>
          <p:nvPr/>
        </p:nvSpPr>
        <p:spPr>
          <a:xfrm>
            <a:off x="323528" y="5877272"/>
            <a:ext cx="936104" cy="504056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Retângulo 7"/>
          <p:cNvSpPr/>
          <p:nvPr/>
        </p:nvSpPr>
        <p:spPr>
          <a:xfrm>
            <a:off x="475928" y="5373216"/>
            <a:ext cx="639688" cy="252028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Espaço Reservado para Conteúdo 3"/>
          <p:cNvSpPr>
            <a:spLocks noGrp="1"/>
          </p:cNvSpPr>
          <p:nvPr>
            <p:ph sz="half" idx="1"/>
          </p:nvPr>
        </p:nvSpPr>
        <p:spPr>
          <a:xfrm>
            <a:off x="6300192" y="1855365"/>
            <a:ext cx="2843808" cy="4525963"/>
          </a:xfrm>
        </p:spPr>
        <p:txBody>
          <a:bodyPr>
            <a:normAutofit/>
          </a:bodyPr>
          <a:lstStyle/>
          <a:p>
            <a:r>
              <a:rPr lang="pt-BR" dirty="0" smtClean="0"/>
              <a:t>Sensibilização</a:t>
            </a:r>
          </a:p>
          <a:p>
            <a:r>
              <a:rPr lang="pt-BR" dirty="0" smtClean="0"/>
              <a:t>Carta da Terra</a:t>
            </a:r>
          </a:p>
          <a:p>
            <a:r>
              <a:rPr lang="pt-BR" dirty="0" smtClean="0"/>
              <a:t>Para onde vai este resíduo?</a:t>
            </a:r>
          </a:p>
          <a:p>
            <a:r>
              <a:rPr lang="pt-BR" dirty="0" smtClean="0"/>
              <a:t>Artesanato 3R´s</a:t>
            </a:r>
          </a:p>
        </p:txBody>
      </p:sp>
      <p:sp>
        <p:nvSpPr>
          <p:cNvPr id="10" name="Retângulo 9"/>
          <p:cNvSpPr/>
          <p:nvPr/>
        </p:nvSpPr>
        <p:spPr>
          <a:xfrm>
            <a:off x="2564160" y="3356992"/>
            <a:ext cx="639688" cy="36004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588046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pt-BR" dirty="0" smtClean="0"/>
              <a:t>Princípios da Carta da Terra para Crianças a serem adaptados ao público adulto, moradores do PNHU </a:t>
            </a:r>
          </a:p>
          <a:p>
            <a:pPr algn="just"/>
            <a:endParaRPr lang="pt-BR" dirty="0"/>
          </a:p>
        </p:txBody>
      </p:sp>
      <p:sp>
        <p:nvSpPr>
          <p:cNvPr id="4" name="TextBox 17"/>
          <p:cNvSpPr txBox="1">
            <a:spLocks noChangeArrowheads="1"/>
          </p:cNvSpPr>
          <p:nvPr/>
        </p:nvSpPr>
        <p:spPr bwMode="auto">
          <a:xfrm>
            <a:off x="1" y="-5064"/>
            <a:ext cx="9143999" cy="1435148"/>
          </a:xfrm>
          <a:prstGeom prst="rect">
            <a:avLst/>
          </a:prstGeom>
          <a:solidFill>
            <a:srgbClr val="C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lIns="80147" tIns="40074" rIns="80147" bIns="40074">
            <a:spAutoFit/>
          </a:bodyPr>
          <a:lstStyle/>
          <a:p>
            <a:pPr algn="ctr"/>
            <a:endParaRPr lang="pt-BR" sz="2800" b="1" dirty="0">
              <a:solidFill>
                <a:schemeClr val="bg1"/>
              </a:solidFill>
              <a:latin typeface="Calibri" pitchFamily="34" charset="0"/>
            </a:endParaRPr>
          </a:p>
          <a:p>
            <a:pPr algn="ctr"/>
            <a:r>
              <a:rPr lang="pt-BR" sz="3200" b="1" dirty="0" smtClean="0">
                <a:solidFill>
                  <a:schemeClr val="bg1"/>
                </a:solidFill>
              </a:rPr>
              <a:t>princípios da Carta da Terra</a:t>
            </a:r>
            <a:endParaRPr lang="pt-BR" sz="3200" b="1" dirty="0" smtClean="0">
              <a:solidFill>
                <a:schemeClr val="bg1"/>
              </a:solidFill>
              <a:latin typeface="Calibri" pitchFamily="34" charset="0"/>
            </a:endParaRPr>
          </a:p>
          <a:p>
            <a:pPr algn="ctr"/>
            <a:endParaRPr lang="pt-BR" sz="2800" b="1" dirty="0">
              <a:solidFill>
                <a:schemeClr val="bg1"/>
              </a:solidFill>
              <a:latin typeface="Calibri" pitchFamily="34" charset="0"/>
              <a:sym typeface="Wingdings" pitchFamily="2" charset="2"/>
            </a:endParaRPr>
          </a:p>
        </p:txBody>
      </p:sp>
      <p:pic>
        <p:nvPicPr>
          <p:cNvPr id="6" name="Picture 2" descr="E:\PASTAS TOSHIBA\2 2011\HAITI\BRASÍLIA\FOTOS 2\IMG_742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3285352"/>
            <a:ext cx="4416000" cy="331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24956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102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888" y="1641301"/>
            <a:ext cx="7134225" cy="517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1" name="Rectangle 1027"/>
          <p:cNvSpPr>
            <a:spLocks noChangeArrowheads="1"/>
          </p:cNvSpPr>
          <p:nvPr/>
        </p:nvSpPr>
        <p:spPr bwMode="auto">
          <a:xfrm>
            <a:off x="381000" y="1412776"/>
            <a:ext cx="8534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b="1" dirty="0">
                <a:solidFill>
                  <a:srgbClr val="71614F"/>
                </a:solidFill>
              </a:rPr>
              <a:t>1. Conheça e proteja as pessoas, animais e plantas</a:t>
            </a:r>
          </a:p>
        </p:txBody>
      </p:sp>
      <p:sp>
        <p:nvSpPr>
          <p:cNvPr id="4" name="TextBox 17"/>
          <p:cNvSpPr txBox="1">
            <a:spLocks noChangeArrowheads="1"/>
          </p:cNvSpPr>
          <p:nvPr/>
        </p:nvSpPr>
        <p:spPr bwMode="auto">
          <a:xfrm>
            <a:off x="1" y="-5064"/>
            <a:ext cx="9143999" cy="1435148"/>
          </a:xfrm>
          <a:prstGeom prst="rect">
            <a:avLst/>
          </a:prstGeom>
          <a:solidFill>
            <a:srgbClr val="C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lIns="80147" tIns="40074" rIns="80147" bIns="40074">
            <a:spAutoFit/>
          </a:bodyPr>
          <a:lstStyle/>
          <a:p>
            <a:pPr algn="ctr"/>
            <a:endParaRPr lang="pt-BR" sz="2800" b="1" dirty="0">
              <a:solidFill>
                <a:schemeClr val="bg1"/>
              </a:solidFill>
              <a:latin typeface="Calibri" pitchFamily="34" charset="0"/>
            </a:endParaRPr>
          </a:p>
          <a:p>
            <a:pPr algn="ctr"/>
            <a:r>
              <a:rPr lang="pt-BR" sz="3200" b="1" dirty="0" smtClean="0">
                <a:solidFill>
                  <a:schemeClr val="bg1"/>
                </a:solidFill>
              </a:rPr>
              <a:t>princípio 1</a:t>
            </a:r>
            <a:endParaRPr lang="pt-BR" sz="3200" b="1" dirty="0" smtClean="0">
              <a:solidFill>
                <a:schemeClr val="bg1"/>
              </a:solidFill>
              <a:latin typeface="Calibri" pitchFamily="34" charset="0"/>
            </a:endParaRPr>
          </a:p>
          <a:p>
            <a:pPr algn="ctr"/>
            <a:endParaRPr lang="pt-BR" sz="2800" b="1" dirty="0">
              <a:solidFill>
                <a:schemeClr val="bg1"/>
              </a:solidFill>
              <a:latin typeface="Calibri" pitchFamily="34" charset="0"/>
              <a:sym typeface="Wingdings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7019814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8214" y="1665352"/>
            <a:ext cx="6610250" cy="49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5" name="Rectangle 3"/>
          <p:cNvSpPr>
            <a:spLocks noChangeArrowheads="1"/>
          </p:cNvSpPr>
          <p:nvPr/>
        </p:nvSpPr>
        <p:spPr bwMode="auto">
          <a:xfrm>
            <a:off x="-396552" y="1844824"/>
            <a:ext cx="55403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pt-BR" b="1" dirty="0">
                <a:solidFill>
                  <a:srgbClr val="71614F"/>
                </a:solidFill>
              </a:rPr>
              <a:t>2. Sempre respeite estas três coisas:</a:t>
            </a:r>
          </a:p>
        </p:txBody>
      </p:sp>
      <p:sp>
        <p:nvSpPr>
          <p:cNvPr id="28676" name="Rectangle 4"/>
          <p:cNvSpPr>
            <a:spLocks noChangeArrowheads="1"/>
          </p:cNvSpPr>
          <p:nvPr/>
        </p:nvSpPr>
        <p:spPr bwMode="auto">
          <a:xfrm>
            <a:off x="152400" y="3032125"/>
            <a:ext cx="4800600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sz="2000" b="1">
                <a:solidFill>
                  <a:srgbClr val="71614F"/>
                </a:solidFill>
                <a:latin typeface="Calibri" pitchFamily="34" charset="0"/>
              </a:rPr>
              <a:t>-</a:t>
            </a:r>
            <a:r>
              <a:rPr lang="pt-BR" sz="2000">
                <a:solidFill>
                  <a:srgbClr val="71614F"/>
                </a:solidFill>
              </a:rPr>
              <a:t>A vida de todo e qualquer ser vivo</a:t>
            </a:r>
          </a:p>
          <a:p>
            <a:pPr>
              <a:spcBef>
                <a:spcPct val="50000"/>
              </a:spcBef>
            </a:pPr>
            <a:r>
              <a:rPr lang="pt-BR" sz="2000">
                <a:solidFill>
                  <a:srgbClr val="71614F"/>
                </a:solidFill>
              </a:rPr>
              <a:t>-Os direitos das pessoas</a:t>
            </a:r>
          </a:p>
          <a:p>
            <a:pPr>
              <a:spcBef>
                <a:spcPct val="50000"/>
              </a:spcBef>
            </a:pPr>
            <a:r>
              <a:rPr lang="pt-BR" sz="2000">
                <a:solidFill>
                  <a:srgbClr val="71614F"/>
                </a:solidFill>
              </a:rPr>
              <a:t>-O bem estar de todos os seres vivos</a:t>
            </a:r>
            <a:endParaRPr lang="pt-BR" sz="2000" b="1">
              <a:solidFill>
                <a:srgbClr val="71614F"/>
              </a:solidFill>
            </a:endParaRPr>
          </a:p>
        </p:txBody>
      </p:sp>
      <p:sp>
        <p:nvSpPr>
          <p:cNvPr id="5" name="TextBox 17"/>
          <p:cNvSpPr txBox="1">
            <a:spLocks noChangeArrowheads="1"/>
          </p:cNvSpPr>
          <p:nvPr/>
        </p:nvSpPr>
        <p:spPr bwMode="auto">
          <a:xfrm>
            <a:off x="1" y="-5064"/>
            <a:ext cx="9143999" cy="1435148"/>
          </a:xfrm>
          <a:prstGeom prst="rect">
            <a:avLst/>
          </a:prstGeom>
          <a:solidFill>
            <a:srgbClr val="C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lIns="80147" tIns="40074" rIns="80147" bIns="40074">
            <a:spAutoFit/>
          </a:bodyPr>
          <a:lstStyle/>
          <a:p>
            <a:pPr algn="ctr"/>
            <a:endParaRPr lang="pt-BR" sz="2800" b="1" dirty="0">
              <a:solidFill>
                <a:schemeClr val="bg1"/>
              </a:solidFill>
              <a:latin typeface="Calibri" pitchFamily="34" charset="0"/>
            </a:endParaRPr>
          </a:p>
          <a:p>
            <a:pPr algn="ctr"/>
            <a:r>
              <a:rPr lang="pt-BR" sz="3200" b="1" dirty="0" smtClean="0">
                <a:solidFill>
                  <a:schemeClr val="bg1"/>
                </a:solidFill>
              </a:rPr>
              <a:t>princípio 2</a:t>
            </a:r>
            <a:endParaRPr lang="pt-BR" sz="3200" b="1" dirty="0" smtClean="0">
              <a:solidFill>
                <a:schemeClr val="bg1"/>
              </a:solidFill>
              <a:latin typeface="Calibri" pitchFamily="34" charset="0"/>
            </a:endParaRPr>
          </a:p>
          <a:p>
            <a:pPr algn="ctr"/>
            <a:endParaRPr lang="pt-BR" sz="2800" b="1" dirty="0">
              <a:solidFill>
                <a:schemeClr val="bg1"/>
              </a:solidFill>
              <a:latin typeface="Calibri" pitchFamily="34" charset="0"/>
              <a:sym typeface="Wingdings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71224620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102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865709"/>
            <a:ext cx="5984000" cy="48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9" name="Rectangle 1027"/>
          <p:cNvSpPr>
            <a:spLocks noChangeArrowheads="1"/>
          </p:cNvSpPr>
          <p:nvPr/>
        </p:nvSpPr>
        <p:spPr bwMode="auto">
          <a:xfrm>
            <a:off x="1043608" y="1454547"/>
            <a:ext cx="73152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b="1" dirty="0">
                <a:solidFill>
                  <a:srgbClr val="71614F"/>
                </a:solidFill>
              </a:rPr>
              <a:t>3. Utilize com cuidado o que a natureza nos oferece: água, terra, ar...</a:t>
            </a:r>
          </a:p>
        </p:txBody>
      </p:sp>
      <p:sp>
        <p:nvSpPr>
          <p:cNvPr id="4" name="TextBox 17"/>
          <p:cNvSpPr txBox="1">
            <a:spLocks noChangeArrowheads="1"/>
          </p:cNvSpPr>
          <p:nvPr/>
        </p:nvSpPr>
        <p:spPr bwMode="auto">
          <a:xfrm>
            <a:off x="1" y="-5064"/>
            <a:ext cx="9143999" cy="1435148"/>
          </a:xfrm>
          <a:prstGeom prst="rect">
            <a:avLst/>
          </a:prstGeom>
          <a:solidFill>
            <a:srgbClr val="C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lIns="80147" tIns="40074" rIns="80147" bIns="40074">
            <a:spAutoFit/>
          </a:bodyPr>
          <a:lstStyle/>
          <a:p>
            <a:pPr algn="ctr"/>
            <a:endParaRPr lang="pt-BR" sz="2800" b="1" dirty="0">
              <a:solidFill>
                <a:schemeClr val="bg1"/>
              </a:solidFill>
              <a:latin typeface="Calibri" pitchFamily="34" charset="0"/>
            </a:endParaRPr>
          </a:p>
          <a:p>
            <a:pPr algn="ctr"/>
            <a:r>
              <a:rPr lang="pt-BR" sz="3200" b="1" dirty="0" smtClean="0">
                <a:solidFill>
                  <a:schemeClr val="bg1"/>
                </a:solidFill>
              </a:rPr>
              <a:t>princípio 3</a:t>
            </a:r>
            <a:endParaRPr lang="pt-BR" sz="3200" b="1" dirty="0" smtClean="0">
              <a:solidFill>
                <a:schemeClr val="bg1"/>
              </a:solidFill>
              <a:latin typeface="Calibri" pitchFamily="34" charset="0"/>
            </a:endParaRPr>
          </a:p>
          <a:p>
            <a:pPr algn="ctr"/>
            <a:endParaRPr lang="pt-BR" sz="2800" b="1" dirty="0">
              <a:solidFill>
                <a:schemeClr val="bg1"/>
              </a:solidFill>
              <a:latin typeface="Calibri" pitchFamily="34" charset="0"/>
              <a:sym typeface="Wingdings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25300694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4470" y="1737368"/>
            <a:ext cx="6401866" cy="500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3" name="Rectangle 3"/>
          <p:cNvSpPr>
            <a:spLocks noChangeArrowheads="1"/>
          </p:cNvSpPr>
          <p:nvPr/>
        </p:nvSpPr>
        <p:spPr bwMode="auto">
          <a:xfrm>
            <a:off x="1187624" y="1508768"/>
            <a:ext cx="62071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pt-BR" b="1" dirty="0">
                <a:solidFill>
                  <a:srgbClr val="71614F"/>
                </a:solidFill>
              </a:rPr>
              <a:t>4. Mantenha limpo o lugar onde você vive</a:t>
            </a:r>
          </a:p>
        </p:txBody>
      </p:sp>
      <p:sp>
        <p:nvSpPr>
          <p:cNvPr id="4" name="TextBox 17"/>
          <p:cNvSpPr txBox="1">
            <a:spLocks noChangeArrowheads="1"/>
          </p:cNvSpPr>
          <p:nvPr/>
        </p:nvSpPr>
        <p:spPr bwMode="auto">
          <a:xfrm>
            <a:off x="1" y="-5064"/>
            <a:ext cx="9143999" cy="1435148"/>
          </a:xfrm>
          <a:prstGeom prst="rect">
            <a:avLst/>
          </a:prstGeom>
          <a:solidFill>
            <a:srgbClr val="C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lIns="80147" tIns="40074" rIns="80147" bIns="40074">
            <a:spAutoFit/>
          </a:bodyPr>
          <a:lstStyle/>
          <a:p>
            <a:pPr algn="ctr"/>
            <a:endParaRPr lang="pt-BR" sz="2800" b="1" dirty="0">
              <a:solidFill>
                <a:schemeClr val="bg1"/>
              </a:solidFill>
              <a:latin typeface="Calibri" pitchFamily="34" charset="0"/>
            </a:endParaRPr>
          </a:p>
          <a:p>
            <a:pPr algn="ctr"/>
            <a:r>
              <a:rPr lang="pt-BR" sz="3200" b="1" dirty="0" smtClean="0">
                <a:solidFill>
                  <a:schemeClr val="bg1"/>
                </a:solidFill>
              </a:rPr>
              <a:t>princípio 4</a:t>
            </a:r>
            <a:endParaRPr lang="pt-BR" sz="3200" b="1" dirty="0" smtClean="0">
              <a:solidFill>
                <a:schemeClr val="bg1"/>
              </a:solidFill>
              <a:latin typeface="Calibri" pitchFamily="34" charset="0"/>
            </a:endParaRPr>
          </a:p>
          <a:p>
            <a:pPr algn="ctr"/>
            <a:endParaRPr lang="pt-BR" sz="2800" b="1" dirty="0">
              <a:solidFill>
                <a:schemeClr val="bg1"/>
              </a:solidFill>
              <a:latin typeface="Calibri" pitchFamily="34" charset="0"/>
              <a:sym typeface="Wingdings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57076645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613" y="1941432"/>
            <a:ext cx="6577374" cy="48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7" name="Rectangle 4"/>
          <p:cNvSpPr>
            <a:spLocks noChangeArrowheads="1"/>
          </p:cNvSpPr>
          <p:nvPr/>
        </p:nvSpPr>
        <p:spPr bwMode="auto">
          <a:xfrm>
            <a:off x="1420688" y="1484232"/>
            <a:ext cx="7543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b="1" dirty="0">
                <a:solidFill>
                  <a:srgbClr val="71614F"/>
                </a:solidFill>
              </a:rPr>
              <a:t>5. Aprenda mais sobre o lugar em que você vive</a:t>
            </a:r>
          </a:p>
        </p:txBody>
      </p:sp>
      <p:sp>
        <p:nvSpPr>
          <p:cNvPr id="4" name="TextBox 17"/>
          <p:cNvSpPr txBox="1">
            <a:spLocks noChangeArrowheads="1"/>
          </p:cNvSpPr>
          <p:nvPr/>
        </p:nvSpPr>
        <p:spPr bwMode="auto">
          <a:xfrm>
            <a:off x="1" y="-5064"/>
            <a:ext cx="9143999" cy="1435148"/>
          </a:xfrm>
          <a:prstGeom prst="rect">
            <a:avLst/>
          </a:prstGeom>
          <a:solidFill>
            <a:srgbClr val="C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lIns="80147" tIns="40074" rIns="80147" bIns="40074">
            <a:spAutoFit/>
          </a:bodyPr>
          <a:lstStyle/>
          <a:p>
            <a:pPr algn="ctr"/>
            <a:endParaRPr lang="pt-BR" sz="2800" b="1" dirty="0">
              <a:solidFill>
                <a:schemeClr val="bg1"/>
              </a:solidFill>
              <a:latin typeface="Calibri" pitchFamily="34" charset="0"/>
            </a:endParaRPr>
          </a:p>
          <a:p>
            <a:pPr algn="ctr"/>
            <a:r>
              <a:rPr lang="pt-BR" sz="3200" b="1" dirty="0" smtClean="0">
                <a:solidFill>
                  <a:schemeClr val="bg1"/>
                </a:solidFill>
              </a:rPr>
              <a:t>princípio 5</a:t>
            </a:r>
            <a:endParaRPr lang="pt-BR" sz="3200" b="1" dirty="0" smtClean="0">
              <a:solidFill>
                <a:schemeClr val="bg1"/>
              </a:solidFill>
              <a:latin typeface="Calibri" pitchFamily="34" charset="0"/>
            </a:endParaRPr>
          </a:p>
          <a:p>
            <a:pPr algn="ctr"/>
            <a:endParaRPr lang="pt-BR" sz="2800" b="1" dirty="0">
              <a:solidFill>
                <a:schemeClr val="bg1"/>
              </a:solidFill>
              <a:latin typeface="Calibri" pitchFamily="34" charset="0"/>
              <a:sym typeface="Wingdings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5149527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2909" y="2061376"/>
            <a:ext cx="5921589" cy="475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1" name="Rectangle 3"/>
          <p:cNvSpPr>
            <a:spLocks noChangeArrowheads="1"/>
          </p:cNvSpPr>
          <p:nvPr/>
        </p:nvSpPr>
        <p:spPr bwMode="auto">
          <a:xfrm>
            <a:off x="1115616" y="1598563"/>
            <a:ext cx="76200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b="1" dirty="0">
                <a:solidFill>
                  <a:srgbClr val="71614F"/>
                </a:solidFill>
              </a:rPr>
              <a:t>6. Todo mundo deve ter o que necessita para viver! Não deve existir a miséria</a:t>
            </a:r>
          </a:p>
        </p:txBody>
      </p:sp>
      <p:sp>
        <p:nvSpPr>
          <p:cNvPr id="4" name="TextBox 17"/>
          <p:cNvSpPr txBox="1">
            <a:spLocks noChangeArrowheads="1"/>
          </p:cNvSpPr>
          <p:nvPr/>
        </p:nvSpPr>
        <p:spPr bwMode="auto">
          <a:xfrm>
            <a:off x="1" y="-5064"/>
            <a:ext cx="9143999" cy="1435148"/>
          </a:xfrm>
          <a:prstGeom prst="rect">
            <a:avLst/>
          </a:prstGeom>
          <a:solidFill>
            <a:srgbClr val="C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lIns="80147" tIns="40074" rIns="80147" bIns="40074">
            <a:spAutoFit/>
          </a:bodyPr>
          <a:lstStyle/>
          <a:p>
            <a:pPr algn="ctr"/>
            <a:endParaRPr lang="pt-BR" sz="2800" b="1" dirty="0">
              <a:solidFill>
                <a:schemeClr val="bg1"/>
              </a:solidFill>
              <a:latin typeface="Calibri" pitchFamily="34" charset="0"/>
            </a:endParaRPr>
          </a:p>
          <a:p>
            <a:pPr algn="ctr"/>
            <a:r>
              <a:rPr lang="pt-BR" sz="3200" b="1" dirty="0" smtClean="0">
                <a:solidFill>
                  <a:schemeClr val="bg1"/>
                </a:solidFill>
              </a:rPr>
              <a:t>princípio 6</a:t>
            </a:r>
            <a:endParaRPr lang="pt-BR" sz="3200" b="1" dirty="0" smtClean="0">
              <a:solidFill>
                <a:schemeClr val="bg1"/>
              </a:solidFill>
              <a:latin typeface="Calibri" pitchFamily="34" charset="0"/>
            </a:endParaRPr>
          </a:p>
          <a:p>
            <a:pPr algn="ctr"/>
            <a:endParaRPr lang="pt-BR" sz="2800" b="1" dirty="0">
              <a:solidFill>
                <a:schemeClr val="bg1"/>
              </a:solidFill>
              <a:latin typeface="Calibri" pitchFamily="34" charset="0"/>
              <a:sym typeface="Wingdings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412098267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953376"/>
            <a:ext cx="6843341" cy="48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5" name="Rectangle 3"/>
          <p:cNvSpPr>
            <a:spLocks noChangeArrowheads="1"/>
          </p:cNvSpPr>
          <p:nvPr/>
        </p:nvSpPr>
        <p:spPr bwMode="auto">
          <a:xfrm>
            <a:off x="1023702" y="1496176"/>
            <a:ext cx="7315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b="1" dirty="0">
                <a:solidFill>
                  <a:srgbClr val="71614F"/>
                </a:solidFill>
              </a:rPr>
              <a:t>7. Todas as crianças são igualmente importantes</a:t>
            </a:r>
          </a:p>
        </p:txBody>
      </p:sp>
      <p:sp>
        <p:nvSpPr>
          <p:cNvPr id="4" name="TextBox 17"/>
          <p:cNvSpPr txBox="1">
            <a:spLocks noChangeArrowheads="1"/>
          </p:cNvSpPr>
          <p:nvPr/>
        </p:nvSpPr>
        <p:spPr bwMode="auto">
          <a:xfrm>
            <a:off x="1" y="-5064"/>
            <a:ext cx="9143999" cy="1435148"/>
          </a:xfrm>
          <a:prstGeom prst="rect">
            <a:avLst/>
          </a:prstGeom>
          <a:solidFill>
            <a:srgbClr val="C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lIns="80147" tIns="40074" rIns="80147" bIns="40074">
            <a:spAutoFit/>
          </a:bodyPr>
          <a:lstStyle/>
          <a:p>
            <a:pPr algn="ctr"/>
            <a:endParaRPr lang="pt-BR" sz="2800" b="1" dirty="0">
              <a:solidFill>
                <a:schemeClr val="bg1"/>
              </a:solidFill>
              <a:latin typeface="Calibri" pitchFamily="34" charset="0"/>
            </a:endParaRPr>
          </a:p>
          <a:p>
            <a:pPr algn="ctr"/>
            <a:r>
              <a:rPr lang="pt-BR" sz="3200" b="1" dirty="0" smtClean="0">
                <a:solidFill>
                  <a:schemeClr val="bg1"/>
                </a:solidFill>
              </a:rPr>
              <a:t>princípio 7</a:t>
            </a:r>
            <a:endParaRPr lang="pt-BR" sz="3200" b="1" dirty="0" smtClean="0">
              <a:solidFill>
                <a:schemeClr val="bg1"/>
              </a:solidFill>
              <a:latin typeface="Calibri" pitchFamily="34" charset="0"/>
            </a:endParaRPr>
          </a:p>
          <a:p>
            <a:pPr algn="ctr"/>
            <a:endParaRPr lang="pt-BR" sz="2800" b="1" dirty="0">
              <a:solidFill>
                <a:schemeClr val="bg1"/>
              </a:solidFill>
              <a:latin typeface="Calibri" pitchFamily="34" charset="0"/>
              <a:sym typeface="Wingdings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94361441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1854576"/>
            <a:ext cx="5933130" cy="421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19" name="Rectangle 5"/>
          <p:cNvSpPr>
            <a:spLocks noChangeArrowheads="1"/>
          </p:cNvSpPr>
          <p:nvPr/>
        </p:nvSpPr>
        <p:spPr bwMode="auto">
          <a:xfrm>
            <a:off x="1336104" y="1458064"/>
            <a:ext cx="7772400" cy="5355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b="1" dirty="0">
                <a:solidFill>
                  <a:srgbClr val="71614F"/>
                </a:solidFill>
              </a:rPr>
              <a:t>8. Sempre defenda a </a:t>
            </a:r>
            <a:r>
              <a:rPr lang="pt-BR" b="1" dirty="0" smtClean="0">
                <a:solidFill>
                  <a:srgbClr val="71614F"/>
                </a:solidFill>
              </a:rPr>
              <a:t>ideia </a:t>
            </a:r>
            <a:r>
              <a:rPr lang="pt-BR" b="1" dirty="0">
                <a:solidFill>
                  <a:srgbClr val="71614F"/>
                </a:solidFill>
              </a:rPr>
              <a:t>de que qualquer criança</a:t>
            </a:r>
            <a:r>
              <a:rPr lang="pt-BR" dirty="0">
                <a:solidFill>
                  <a:srgbClr val="71614F"/>
                </a:solidFill>
              </a:rPr>
              <a:t>... </a:t>
            </a:r>
          </a:p>
          <a:p>
            <a:pPr>
              <a:spcBef>
                <a:spcPct val="50000"/>
              </a:spcBef>
            </a:pPr>
            <a:endParaRPr lang="pt-BR" dirty="0">
              <a:solidFill>
                <a:srgbClr val="71614F"/>
              </a:solidFill>
            </a:endParaRPr>
          </a:p>
          <a:p>
            <a:pPr>
              <a:spcBef>
                <a:spcPct val="50000"/>
              </a:spcBef>
            </a:pPr>
            <a:endParaRPr lang="pt-BR" dirty="0">
              <a:solidFill>
                <a:srgbClr val="71614F"/>
              </a:solidFill>
            </a:endParaRPr>
          </a:p>
          <a:p>
            <a:pPr>
              <a:spcBef>
                <a:spcPct val="50000"/>
              </a:spcBef>
            </a:pPr>
            <a:endParaRPr lang="pt-BR" dirty="0">
              <a:solidFill>
                <a:srgbClr val="71614F"/>
              </a:solidFill>
            </a:endParaRPr>
          </a:p>
          <a:p>
            <a:pPr>
              <a:spcBef>
                <a:spcPct val="50000"/>
              </a:spcBef>
            </a:pPr>
            <a:endParaRPr lang="pt-BR" dirty="0">
              <a:solidFill>
                <a:srgbClr val="71614F"/>
              </a:solidFill>
            </a:endParaRPr>
          </a:p>
          <a:p>
            <a:pPr>
              <a:spcBef>
                <a:spcPct val="50000"/>
              </a:spcBef>
            </a:pPr>
            <a:endParaRPr lang="pt-BR" dirty="0">
              <a:solidFill>
                <a:srgbClr val="71614F"/>
              </a:solidFill>
            </a:endParaRPr>
          </a:p>
          <a:p>
            <a:pPr>
              <a:spcBef>
                <a:spcPct val="50000"/>
              </a:spcBef>
            </a:pPr>
            <a:endParaRPr lang="pt-BR" dirty="0">
              <a:solidFill>
                <a:srgbClr val="71614F"/>
              </a:solidFill>
            </a:endParaRPr>
          </a:p>
          <a:p>
            <a:pPr>
              <a:spcBef>
                <a:spcPct val="50000"/>
              </a:spcBef>
            </a:pPr>
            <a:endParaRPr lang="pt-BR" dirty="0">
              <a:solidFill>
                <a:srgbClr val="71614F"/>
              </a:solidFill>
            </a:endParaRPr>
          </a:p>
          <a:p>
            <a:pPr>
              <a:spcBef>
                <a:spcPct val="50000"/>
              </a:spcBef>
            </a:pPr>
            <a:endParaRPr lang="pt-BR" dirty="0">
              <a:solidFill>
                <a:srgbClr val="71614F"/>
              </a:solidFill>
            </a:endParaRPr>
          </a:p>
          <a:p>
            <a:pPr>
              <a:spcBef>
                <a:spcPct val="50000"/>
              </a:spcBef>
            </a:pPr>
            <a:endParaRPr lang="pt-BR" dirty="0">
              <a:solidFill>
                <a:srgbClr val="71614F"/>
              </a:solidFill>
            </a:endParaRPr>
          </a:p>
          <a:p>
            <a:pPr>
              <a:spcBef>
                <a:spcPct val="50000"/>
              </a:spcBef>
            </a:pPr>
            <a:endParaRPr lang="pt-BR" dirty="0">
              <a:solidFill>
                <a:srgbClr val="71614F"/>
              </a:solidFill>
            </a:endParaRPr>
          </a:p>
          <a:p>
            <a:pPr algn="ctr">
              <a:spcBef>
                <a:spcPct val="50000"/>
              </a:spcBef>
            </a:pPr>
            <a:r>
              <a:rPr lang="pt-BR" dirty="0"/>
              <a:t>tenha comida, casa família, escola, amigos, brinquedos,</a:t>
            </a:r>
          </a:p>
          <a:p>
            <a:pPr algn="ctr">
              <a:spcBef>
                <a:spcPct val="50000"/>
              </a:spcBef>
            </a:pPr>
            <a:r>
              <a:rPr lang="pt-BR" dirty="0"/>
              <a:t>alegria e, se estiverem doentes, médico e medicamentos.</a:t>
            </a:r>
            <a:endParaRPr lang="pt-BR" b="1" dirty="0"/>
          </a:p>
        </p:txBody>
      </p:sp>
      <p:sp>
        <p:nvSpPr>
          <p:cNvPr id="4" name="TextBox 17"/>
          <p:cNvSpPr txBox="1">
            <a:spLocks noChangeArrowheads="1"/>
          </p:cNvSpPr>
          <p:nvPr/>
        </p:nvSpPr>
        <p:spPr bwMode="auto">
          <a:xfrm>
            <a:off x="1" y="-5064"/>
            <a:ext cx="9143999" cy="1435148"/>
          </a:xfrm>
          <a:prstGeom prst="rect">
            <a:avLst/>
          </a:prstGeom>
          <a:solidFill>
            <a:srgbClr val="C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lIns="80147" tIns="40074" rIns="80147" bIns="40074">
            <a:spAutoFit/>
          </a:bodyPr>
          <a:lstStyle/>
          <a:p>
            <a:pPr algn="ctr"/>
            <a:endParaRPr lang="pt-BR" sz="2800" b="1" dirty="0">
              <a:solidFill>
                <a:schemeClr val="bg1"/>
              </a:solidFill>
              <a:latin typeface="Calibri" pitchFamily="34" charset="0"/>
            </a:endParaRPr>
          </a:p>
          <a:p>
            <a:pPr algn="ctr"/>
            <a:r>
              <a:rPr lang="pt-BR" sz="3200" b="1" dirty="0" smtClean="0">
                <a:solidFill>
                  <a:schemeClr val="bg1"/>
                </a:solidFill>
              </a:rPr>
              <a:t>princípio 8</a:t>
            </a:r>
            <a:endParaRPr lang="pt-BR" sz="3200" b="1" dirty="0" smtClean="0">
              <a:solidFill>
                <a:schemeClr val="bg1"/>
              </a:solidFill>
              <a:latin typeface="Calibri" pitchFamily="34" charset="0"/>
            </a:endParaRPr>
          </a:p>
          <a:p>
            <a:pPr algn="ctr"/>
            <a:endParaRPr lang="pt-BR" sz="2800" b="1" dirty="0">
              <a:solidFill>
                <a:schemeClr val="bg1"/>
              </a:solidFill>
              <a:latin typeface="Calibri" pitchFamily="34" charset="0"/>
              <a:sym typeface="Wingdings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31705128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7"/>
          <p:cNvSpPr txBox="1">
            <a:spLocks noChangeArrowheads="1"/>
          </p:cNvSpPr>
          <p:nvPr/>
        </p:nvSpPr>
        <p:spPr bwMode="auto">
          <a:xfrm>
            <a:off x="1" y="-5064"/>
            <a:ext cx="9143999" cy="1188926"/>
          </a:xfrm>
          <a:prstGeom prst="rect">
            <a:avLst/>
          </a:prstGeom>
          <a:solidFill>
            <a:srgbClr val="C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lIns="80147" tIns="40074" rIns="80147" bIns="40074">
            <a:spAutoFit/>
          </a:bodyPr>
          <a:lstStyle/>
          <a:p>
            <a:pPr algn="ctr"/>
            <a:endParaRPr lang="pt-BR" sz="2400" b="1" dirty="0">
              <a:solidFill>
                <a:schemeClr val="bg1"/>
              </a:solidFill>
              <a:latin typeface="Calibri" pitchFamily="34" charset="0"/>
            </a:endParaRPr>
          </a:p>
          <a:p>
            <a:pPr algn="ctr"/>
            <a:r>
              <a:rPr lang="pt-BR" sz="2400" b="1" dirty="0" smtClean="0">
                <a:solidFill>
                  <a:schemeClr val="bg1"/>
                </a:solidFill>
                <a:latin typeface="Calibri" pitchFamily="34" charset="0"/>
                <a:sym typeface="Wingdings" pitchFamily="2" charset="2"/>
              </a:rPr>
              <a:t>INSTITUCIONAL</a:t>
            </a:r>
          </a:p>
          <a:p>
            <a:pPr algn="ctr"/>
            <a:endParaRPr lang="pt-BR" sz="2400" b="1" dirty="0">
              <a:solidFill>
                <a:schemeClr val="bg1"/>
              </a:solidFill>
              <a:latin typeface="Calibri" pitchFamily="34" charset="0"/>
              <a:sym typeface="Wingdings" pitchFamily="2" charset="2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84932" y="1988840"/>
            <a:ext cx="8430023" cy="4103514"/>
          </a:xfrm>
          <a:prstGeom prst="rect">
            <a:avLst/>
          </a:prstGeom>
        </p:spPr>
        <p:txBody>
          <a:bodyPr wrap="square" lIns="80147" tIns="40074" rIns="80147" bIns="40074">
            <a:spAutoFit/>
          </a:bodyPr>
          <a:lstStyle/>
          <a:p>
            <a:pPr marL="300552" indent="-300552" algn="ctr">
              <a:spcBef>
                <a:spcPct val="20000"/>
              </a:spcBef>
              <a:defRPr/>
            </a:pPr>
            <a:r>
              <a:rPr lang="pt-BR" sz="3200" b="1" dirty="0"/>
              <a:t>MISSÃO: Promover educação para sustentabilidade e construção da resiliência dirigida para crianças, jovens, adultos e organizações.</a:t>
            </a:r>
          </a:p>
          <a:p>
            <a:endParaRPr lang="pt-BR" sz="3200" b="1" dirty="0"/>
          </a:p>
          <a:p>
            <a:pPr algn="ctr"/>
            <a:r>
              <a:rPr lang="pt-BR" sz="3200" b="1" dirty="0"/>
              <a:t>VISÃO: Ser uma fonte de referência pública em educação para a sustentabilidade.</a:t>
            </a:r>
          </a:p>
          <a:p>
            <a:pPr algn="ctr"/>
            <a:endParaRPr lang="pt-BR" sz="3200" b="1" dirty="0"/>
          </a:p>
        </p:txBody>
      </p:sp>
      <p:pic>
        <p:nvPicPr>
          <p:cNvPr id="15" name="Picture 2" descr="C:\Users\dellnote\Documents\logo redecriar (1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8332" y="6041425"/>
            <a:ext cx="928609" cy="750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2524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953376"/>
            <a:ext cx="6138941" cy="48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3" name="Rectangle 3"/>
          <p:cNvSpPr>
            <a:spLocks noChangeArrowheads="1"/>
          </p:cNvSpPr>
          <p:nvPr/>
        </p:nvSpPr>
        <p:spPr bwMode="auto">
          <a:xfrm>
            <a:off x="1981200" y="1556792"/>
            <a:ext cx="48053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pt-BR" b="1" dirty="0">
                <a:solidFill>
                  <a:srgbClr val="71614F"/>
                </a:solidFill>
              </a:rPr>
              <a:t>9. Diga sim à paz e não à guerra</a:t>
            </a:r>
          </a:p>
        </p:txBody>
      </p:sp>
      <p:sp>
        <p:nvSpPr>
          <p:cNvPr id="4" name="TextBox 17"/>
          <p:cNvSpPr txBox="1">
            <a:spLocks noChangeArrowheads="1"/>
          </p:cNvSpPr>
          <p:nvPr/>
        </p:nvSpPr>
        <p:spPr bwMode="auto">
          <a:xfrm>
            <a:off x="1" y="-5064"/>
            <a:ext cx="9143999" cy="1435148"/>
          </a:xfrm>
          <a:prstGeom prst="rect">
            <a:avLst/>
          </a:prstGeom>
          <a:solidFill>
            <a:srgbClr val="C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lIns="80147" tIns="40074" rIns="80147" bIns="40074">
            <a:spAutoFit/>
          </a:bodyPr>
          <a:lstStyle/>
          <a:p>
            <a:pPr algn="ctr"/>
            <a:endParaRPr lang="pt-BR" sz="2800" b="1" dirty="0">
              <a:solidFill>
                <a:schemeClr val="bg1"/>
              </a:solidFill>
              <a:latin typeface="Calibri" pitchFamily="34" charset="0"/>
            </a:endParaRPr>
          </a:p>
          <a:p>
            <a:pPr algn="ctr"/>
            <a:r>
              <a:rPr lang="pt-BR" sz="3200" b="1" dirty="0" smtClean="0">
                <a:solidFill>
                  <a:schemeClr val="bg1"/>
                </a:solidFill>
              </a:rPr>
              <a:t>princípio 9</a:t>
            </a:r>
            <a:endParaRPr lang="pt-BR" sz="3200" b="1" dirty="0" smtClean="0">
              <a:solidFill>
                <a:schemeClr val="bg1"/>
              </a:solidFill>
              <a:latin typeface="Calibri" pitchFamily="34" charset="0"/>
            </a:endParaRPr>
          </a:p>
          <a:p>
            <a:pPr algn="ctr"/>
            <a:endParaRPr lang="pt-BR" sz="2800" b="1" dirty="0">
              <a:solidFill>
                <a:schemeClr val="bg1"/>
              </a:solidFill>
              <a:latin typeface="Calibri" pitchFamily="34" charset="0"/>
              <a:sym typeface="Wingdings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16804830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2536864"/>
            <a:ext cx="5729833" cy="43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7" name="Rectangle 3"/>
          <p:cNvSpPr>
            <a:spLocks noChangeArrowheads="1"/>
          </p:cNvSpPr>
          <p:nvPr/>
        </p:nvSpPr>
        <p:spPr bwMode="auto">
          <a:xfrm>
            <a:off x="609600" y="1772816"/>
            <a:ext cx="8534400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b="1" dirty="0">
                <a:solidFill>
                  <a:srgbClr val="71614F"/>
                </a:solidFill>
              </a:rPr>
              <a:t>10. Estude, dando especial atenção para aquelas coisas que o ajudarão a conviver melhor com as outras pessoas e com nosso planeta.</a:t>
            </a:r>
          </a:p>
        </p:txBody>
      </p:sp>
      <p:sp>
        <p:nvSpPr>
          <p:cNvPr id="4" name="TextBox 17"/>
          <p:cNvSpPr txBox="1">
            <a:spLocks noChangeArrowheads="1"/>
          </p:cNvSpPr>
          <p:nvPr/>
        </p:nvSpPr>
        <p:spPr bwMode="auto">
          <a:xfrm>
            <a:off x="1" y="-5064"/>
            <a:ext cx="9143999" cy="1435148"/>
          </a:xfrm>
          <a:prstGeom prst="rect">
            <a:avLst/>
          </a:prstGeom>
          <a:solidFill>
            <a:srgbClr val="C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lIns="80147" tIns="40074" rIns="80147" bIns="40074">
            <a:spAutoFit/>
          </a:bodyPr>
          <a:lstStyle/>
          <a:p>
            <a:pPr algn="ctr"/>
            <a:endParaRPr lang="pt-BR" sz="2800" b="1" dirty="0">
              <a:solidFill>
                <a:schemeClr val="bg1"/>
              </a:solidFill>
              <a:latin typeface="Calibri" pitchFamily="34" charset="0"/>
            </a:endParaRPr>
          </a:p>
          <a:p>
            <a:pPr algn="ctr"/>
            <a:r>
              <a:rPr lang="pt-BR" sz="3200" b="1" dirty="0" smtClean="0">
                <a:solidFill>
                  <a:schemeClr val="bg1"/>
                </a:solidFill>
              </a:rPr>
              <a:t>princípio 10</a:t>
            </a:r>
            <a:endParaRPr lang="pt-BR" sz="3200" b="1" dirty="0" smtClean="0">
              <a:solidFill>
                <a:schemeClr val="bg1"/>
              </a:solidFill>
              <a:latin typeface="Calibri" pitchFamily="34" charset="0"/>
            </a:endParaRPr>
          </a:p>
          <a:p>
            <a:pPr algn="ctr"/>
            <a:endParaRPr lang="pt-BR" sz="2800" b="1" dirty="0">
              <a:solidFill>
                <a:schemeClr val="bg1"/>
              </a:solidFill>
              <a:latin typeface="Calibri" pitchFamily="34" charset="0"/>
              <a:sym typeface="Wingdings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59771083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17"/>
          <p:cNvSpPr txBox="1">
            <a:spLocks noChangeArrowheads="1"/>
          </p:cNvSpPr>
          <p:nvPr/>
        </p:nvSpPr>
        <p:spPr bwMode="auto">
          <a:xfrm>
            <a:off x="1" y="-5064"/>
            <a:ext cx="9143999" cy="1558258"/>
          </a:xfrm>
          <a:prstGeom prst="rect">
            <a:avLst/>
          </a:prstGeom>
          <a:solidFill>
            <a:srgbClr val="C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lIns="80147" tIns="40074" rIns="80147" bIns="40074">
            <a:spAutoFit/>
          </a:bodyPr>
          <a:lstStyle/>
          <a:p>
            <a:pPr algn="ctr"/>
            <a:endParaRPr lang="pt-BR" sz="3200" b="1" dirty="0" smtClean="0">
              <a:solidFill>
                <a:schemeClr val="bg1"/>
              </a:solidFill>
            </a:endParaRPr>
          </a:p>
          <a:p>
            <a:pPr algn="ctr"/>
            <a:r>
              <a:rPr lang="pt-BR" sz="3200" b="1" dirty="0" smtClean="0">
                <a:solidFill>
                  <a:schemeClr val="bg1"/>
                </a:solidFill>
              </a:rPr>
              <a:t>contrato de convivência a ser elaborado com grupos de moradores do PNHU</a:t>
            </a:r>
          </a:p>
        </p:txBody>
      </p:sp>
      <p:graphicFrame>
        <p:nvGraphicFramePr>
          <p:cNvPr id="3" name="Espaço Reservado para Conteúdo 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42623851"/>
              </p:ext>
            </p:extLst>
          </p:nvPr>
        </p:nvGraphicFramePr>
        <p:xfrm>
          <a:off x="534380" y="2276872"/>
          <a:ext cx="8075240" cy="3708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37620"/>
                <a:gridCol w="4037620"/>
              </a:tblGrid>
              <a:tr h="370840">
                <a:tc gridSpan="2">
                  <a:txBody>
                    <a:bodyPr/>
                    <a:lstStyle/>
                    <a:p>
                      <a:r>
                        <a:rPr lang="pt-BR" dirty="0" smtClean="0">
                          <a:solidFill>
                            <a:sysClr val="windowText" lastClr="000000"/>
                          </a:solidFill>
                        </a:rPr>
                        <a:t>REGRAS</a:t>
                      </a:r>
                      <a:r>
                        <a:rPr lang="pt-BR" baseline="0" dirty="0" smtClean="0">
                          <a:solidFill>
                            <a:sysClr val="windowText" lastClr="000000"/>
                          </a:solidFill>
                        </a:rPr>
                        <a:t> DE CONVIVÊNCIA BASEADAS NOS PRINCÍPIOS DA CARTA DA TERRA</a:t>
                      </a:r>
                      <a:endParaRPr lang="pt-BR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>
                          <a:solidFill>
                            <a:sysClr val="windowText" lastClr="000000"/>
                          </a:solidFill>
                        </a:rPr>
                        <a:t>o que vale no grupo</a:t>
                      </a:r>
                      <a:endParaRPr lang="pt-BR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dirty="0" smtClean="0">
                          <a:solidFill>
                            <a:sysClr val="windowText" lastClr="000000"/>
                          </a:solidFill>
                        </a:rPr>
                        <a:t>o que não vale no grupo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pt-BR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pt-BR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pt-BR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pt-BR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pt-BR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pt-BR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pt-BR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pt-BR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pt-BR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pt-BR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pt-BR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pt-BR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pt-BR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pt-BR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pt-BR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pt-BR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8676082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17"/>
          <p:cNvSpPr txBox="1">
            <a:spLocks noChangeArrowheads="1"/>
          </p:cNvSpPr>
          <p:nvPr/>
        </p:nvSpPr>
        <p:spPr bwMode="auto">
          <a:xfrm>
            <a:off x="1" y="-5064"/>
            <a:ext cx="9143999" cy="1435148"/>
          </a:xfrm>
          <a:prstGeom prst="rect">
            <a:avLst/>
          </a:prstGeom>
          <a:solidFill>
            <a:srgbClr val="C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lIns="80147" tIns="40074" rIns="80147" bIns="40074">
            <a:spAutoFit/>
          </a:bodyPr>
          <a:lstStyle/>
          <a:p>
            <a:pPr algn="ctr"/>
            <a:endParaRPr lang="pt-BR" sz="2800" b="1" dirty="0">
              <a:solidFill>
                <a:schemeClr val="bg1"/>
              </a:solidFill>
              <a:latin typeface="Calibri" pitchFamily="34" charset="0"/>
            </a:endParaRPr>
          </a:p>
          <a:p>
            <a:pPr algn="ctr"/>
            <a:r>
              <a:rPr lang="pt-BR" sz="3200" b="1" dirty="0" smtClean="0">
                <a:solidFill>
                  <a:schemeClr val="bg1"/>
                </a:solidFill>
              </a:rPr>
              <a:t>2. SUSTENTABILIDADE</a:t>
            </a:r>
            <a:endParaRPr lang="pt-BR" sz="3200" b="1" dirty="0" smtClean="0">
              <a:solidFill>
                <a:schemeClr val="bg1"/>
              </a:solidFill>
              <a:latin typeface="Calibri" pitchFamily="34" charset="0"/>
            </a:endParaRPr>
          </a:p>
          <a:p>
            <a:pPr algn="ctr"/>
            <a:endParaRPr lang="pt-BR" sz="2800" b="1" dirty="0">
              <a:solidFill>
                <a:schemeClr val="bg1"/>
              </a:solidFill>
              <a:latin typeface="Calibri" pitchFamily="34" charset="0"/>
              <a:sym typeface="Wingdings" pitchFamily="2" charset="2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283"/>
          <a:stretch/>
        </p:blipFill>
        <p:spPr bwMode="auto">
          <a:xfrm>
            <a:off x="2411760" y="2800443"/>
            <a:ext cx="3919883" cy="2650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CaixaDeTexto 10"/>
          <p:cNvSpPr txBox="1"/>
          <p:nvPr/>
        </p:nvSpPr>
        <p:spPr>
          <a:xfrm>
            <a:off x="2411760" y="2076237"/>
            <a:ext cx="41044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 smtClean="0"/>
              <a:t>SOCIAL     AMBIENTAL  ECONÔMICA</a:t>
            </a:r>
            <a:endParaRPr lang="pt-BR" sz="2000" b="1" dirty="0"/>
          </a:p>
        </p:txBody>
      </p:sp>
      <p:sp>
        <p:nvSpPr>
          <p:cNvPr id="13" name="CaixaDeTexto 12"/>
          <p:cNvSpPr txBox="1"/>
          <p:nvPr/>
        </p:nvSpPr>
        <p:spPr>
          <a:xfrm>
            <a:off x="395536" y="1706905"/>
            <a:ext cx="79928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 smtClean="0"/>
              <a:t>Toda a ação que equilibra as questões:</a:t>
            </a:r>
            <a:endParaRPr lang="pt-BR" sz="2000" b="1" dirty="0"/>
          </a:p>
        </p:txBody>
      </p:sp>
      <p:sp>
        <p:nvSpPr>
          <p:cNvPr id="14" name="CaixaDeTexto 13"/>
          <p:cNvSpPr txBox="1"/>
          <p:nvPr/>
        </p:nvSpPr>
        <p:spPr>
          <a:xfrm>
            <a:off x="1079612" y="5601434"/>
            <a:ext cx="69847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 smtClean="0"/>
              <a:t>expressas no TRABALHO COLETIVO, no REAPROVEITAMENTO DE RESÍDUOS e na GERAÇÃO DE RENDA</a:t>
            </a:r>
            <a:endParaRPr lang="pt-BR" sz="2000" b="1" dirty="0"/>
          </a:p>
        </p:txBody>
      </p:sp>
    </p:spTree>
    <p:extLst>
      <p:ext uri="{BB962C8B-B14F-4D97-AF65-F5344CB8AC3E}">
        <p14:creationId xmlns:p14="http://schemas.microsoft.com/office/powerpoint/2010/main" val="229499341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17"/>
          <p:cNvSpPr txBox="1">
            <a:spLocks noChangeArrowheads="1"/>
          </p:cNvSpPr>
          <p:nvPr/>
        </p:nvSpPr>
        <p:spPr bwMode="auto">
          <a:xfrm>
            <a:off x="1" y="-5064"/>
            <a:ext cx="9143999" cy="1065816"/>
          </a:xfrm>
          <a:prstGeom prst="rect">
            <a:avLst/>
          </a:prstGeom>
          <a:solidFill>
            <a:srgbClr val="C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lIns="80147" tIns="40074" rIns="80147" bIns="40074">
            <a:spAutoFit/>
          </a:bodyPr>
          <a:lstStyle/>
          <a:p>
            <a:pPr algn="ctr"/>
            <a:r>
              <a:rPr lang="pt-BR" sz="3200" b="1" dirty="0" smtClean="0">
                <a:solidFill>
                  <a:schemeClr val="bg1"/>
                </a:solidFill>
              </a:rPr>
              <a:t>dinâmica informativa sobre geração, separação e destino de resíduos</a:t>
            </a:r>
            <a:endParaRPr lang="pt-BR" sz="3200" b="1" dirty="0" smtClean="0">
              <a:solidFill>
                <a:schemeClr val="bg1"/>
              </a:solidFill>
              <a:latin typeface="Calibri" pitchFamily="34" charset="0"/>
            </a:endParaRPr>
          </a:p>
        </p:txBody>
      </p:sp>
      <p:pic>
        <p:nvPicPr>
          <p:cNvPr id="1026" name="Picture 2" descr="https://encrypted-tbn0.gstatic.com/images?q=tbn:ANd9GcTBAfKe2yxca7MlgEkVPCjZI1PCnOCxvEwE_FNbXVRuXIi4IKW6-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690926"/>
            <a:ext cx="4060121" cy="48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encrypted-tbn0.gstatic.com/images?q=tbn:ANd9GcQ1CC8cl9ZaB2wpn3deCZDcXq4HEbh3bADsr_roIAGEltWx50LE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534233"/>
            <a:ext cx="3901607" cy="3209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921453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17"/>
          <p:cNvSpPr txBox="1">
            <a:spLocks noChangeArrowheads="1"/>
          </p:cNvSpPr>
          <p:nvPr/>
        </p:nvSpPr>
        <p:spPr bwMode="auto">
          <a:xfrm>
            <a:off x="1" y="-5064"/>
            <a:ext cx="9143999" cy="1435148"/>
          </a:xfrm>
          <a:prstGeom prst="rect">
            <a:avLst/>
          </a:prstGeom>
          <a:solidFill>
            <a:srgbClr val="C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lIns="80147" tIns="40074" rIns="80147" bIns="40074">
            <a:spAutoFit/>
          </a:bodyPr>
          <a:lstStyle/>
          <a:p>
            <a:pPr algn="ctr"/>
            <a:endParaRPr lang="pt-BR" sz="2800" b="1" dirty="0">
              <a:solidFill>
                <a:schemeClr val="bg1"/>
              </a:solidFill>
              <a:latin typeface="Calibri" pitchFamily="34" charset="0"/>
            </a:endParaRPr>
          </a:p>
          <a:p>
            <a:pPr algn="ctr"/>
            <a:r>
              <a:rPr lang="pt-BR" sz="3200" b="1" dirty="0" smtClean="0">
                <a:solidFill>
                  <a:schemeClr val="bg1"/>
                </a:solidFill>
              </a:rPr>
              <a:t>3. PROCESSO DE PRODUÇÃO</a:t>
            </a:r>
            <a:endParaRPr lang="pt-BR" sz="3200" b="1" dirty="0" smtClean="0">
              <a:solidFill>
                <a:schemeClr val="bg1"/>
              </a:solidFill>
              <a:latin typeface="Calibri" pitchFamily="34" charset="0"/>
            </a:endParaRPr>
          </a:p>
          <a:p>
            <a:pPr algn="ctr"/>
            <a:endParaRPr lang="pt-BR" sz="2800" b="1" dirty="0">
              <a:solidFill>
                <a:schemeClr val="bg1"/>
              </a:solidFill>
              <a:latin typeface="Calibri" pitchFamily="34" charset="0"/>
              <a:sym typeface="Wingdings" pitchFamily="2" charset="2"/>
            </a:endParaRPr>
          </a:p>
        </p:txBody>
      </p:sp>
      <p:sp>
        <p:nvSpPr>
          <p:cNvPr id="2" name="Espaço Reservado para Conteúdo 1"/>
          <p:cNvSpPr>
            <a:spLocks noGrp="1"/>
          </p:cNvSpPr>
          <p:nvPr>
            <p:ph idx="1"/>
          </p:nvPr>
        </p:nvSpPr>
        <p:spPr>
          <a:xfrm>
            <a:off x="457200" y="1855365"/>
            <a:ext cx="8229600" cy="4525963"/>
          </a:xfrm>
        </p:spPr>
        <p:txBody>
          <a:bodyPr>
            <a:normAutofit/>
          </a:bodyPr>
          <a:lstStyle/>
          <a:p>
            <a:r>
              <a:rPr lang="pt-BR" dirty="0" smtClean="0"/>
              <a:t>Separação de resíduos </a:t>
            </a:r>
            <a:r>
              <a:rPr lang="pt-BR" dirty="0"/>
              <a:t>para o devido </a:t>
            </a:r>
            <a:r>
              <a:rPr lang="pt-BR" dirty="0" smtClean="0"/>
              <a:t>reaproveitamento;</a:t>
            </a:r>
          </a:p>
          <a:p>
            <a:r>
              <a:rPr lang="pt-BR" dirty="0" smtClean="0"/>
              <a:t>Processo de produção:</a:t>
            </a:r>
          </a:p>
          <a:p>
            <a:pPr marL="857250" lvl="1" indent="-457200"/>
            <a:r>
              <a:rPr lang="pt-BR" dirty="0" smtClean="0"/>
              <a:t>preparação da matéria-prima</a:t>
            </a:r>
          </a:p>
          <a:p>
            <a:pPr marL="857250" lvl="1" indent="-457200"/>
            <a:r>
              <a:rPr lang="pt-BR" dirty="0"/>
              <a:t>c</a:t>
            </a:r>
            <a:r>
              <a:rPr lang="pt-BR" dirty="0" smtClean="0"/>
              <a:t>onfecção de produtos: chaveiros, colares, porta-guardanapos, marca-copos, marca páginas de livros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61741155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://www.metalica.com.br/images/stories/Id1835/garrafa-pe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490" y="2492896"/>
            <a:ext cx="3973518" cy="273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E:\PASTAS TOSHIBA\2 2011\HAITI\BRASÍLIA\FOTOS 2\IMG_744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2457200"/>
            <a:ext cx="3696000" cy="27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17"/>
          <p:cNvSpPr txBox="1">
            <a:spLocks noChangeArrowheads="1"/>
          </p:cNvSpPr>
          <p:nvPr/>
        </p:nvSpPr>
        <p:spPr bwMode="auto">
          <a:xfrm>
            <a:off x="1" y="-5064"/>
            <a:ext cx="9143999" cy="1496703"/>
          </a:xfrm>
          <a:prstGeom prst="rect">
            <a:avLst/>
          </a:prstGeom>
          <a:solidFill>
            <a:srgbClr val="C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lIns="80147" tIns="40074" rIns="80147" bIns="40074">
            <a:spAutoFit/>
          </a:bodyPr>
          <a:lstStyle/>
          <a:p>
            <a:pPr algn="ctr"/>
            <a:endParaRPr lang="pt-BR" sz="2800" b="1" dirty="0" smtClean="0">
              <a:solidFill>
                <a:schemeClr val="bg1"/>
              </a:solidFill>
              <a:latin typeface="Calibri" pitchFamily="34" charset="0"/>
            </a:endParaRPr>
          </a:p>
          <a:p>
            <a:pPr algn="ctr"/>
            <a:r>
              <a:rPr lang="pt-BR" sz="3200" dirty="0" smtClean="0">
                <a:solidFill>
                  <a:schemeClr val="bg1"/>
                </a:solidFill>
              </a:rPr>
              <a:t>separação de resíduos sólidos para o devido reaproveitamento</a:t>
            </a:r>
            <a:endParaRPr lang="pt-BR" sz="2800" b="1" dirty="0">
              <a:solidFill>
                <a:schemeClr val="bg1"/>
              </a:solidFill>
              <a:latin typeface="Calibri" pitchFamily="34" charset="0"/>
              <a:sym typeface="Wingdings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4082467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2071389"/>
            <a:ext cx="4038600" cy="4525963"/>
          </a:xfrm>
        </p:spPr>
        <p:txBody>
          <a:bodyPr>
            <a:normAutofit lnSpcReduction="10000"/>
          </a:bodyPr>
          <a:lstStyle/>
          <a:p>
            <a:r>
              <a:rPr lang="pt-BR" dirty="0" smtClean="0"/>
              <a:t>preparo da matéria-prima da TS: corte da ponta superior da garrafa </a:t>
            </a:r>
          </a:p>
          <a:p>
            <a:endParaRPr lang="pt-BR" dirty="0"/>
          </a:p>
          <a:p>
            <a:endParaRPr lang="pt-BR" dirty="0" smtClean="0"/>
          </a:p>
          <a:p>
            <a:r>
              <a:rPr lang="pt-BR" dirty="0" smtClean="0"/>
              <a:t>aproveitamento da tampa da garrafa para fechamento de sacos plásticos</a:t>
            </a:r>
          </a:p>
        </p:txBody>
      </p:sp>
      <p:pic>
        <p:nvPicPr>
          <p:cNvPr id="7" name="Picture 3" descr="E:\PASTAS TOSHIBA\2 2011\HAITI\BRASÍLIA\FOTOS 2\IMG_7444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2400" y="1484784"/>
            <a:ext cx="3360000" cy="25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://4.bp.blogspot.com/-O2rNTFZ8C_c/UJGug_seZYI/AAAAAAAAFwQ/FVsvX_gP_Mc/s1600/garrafa+pet+586_1940736684_n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69" t="-1" r="53650" b="60174"/>
          <a:stretch/>
        </p:blipFill>
        <p:spPr bwMode="auto">
          <a:xfrm rot="3342291">
            <a:off x="6831556" y="3201840"/>
            <a:ext cx="1873045" cy="227610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E:\PASTAS TOSHIBA\2 2011\HAITI\BRASÍLIA\FOTOS 2\IMG_742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4296" y="4437368"/>
            <a:ext cx="3072000" cy="230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E:\PASTAS TOSHIBA\2 2011\HAITI\BRASÍLIA\FOTOS 2\IMG_7429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0" t="60072" r="80810" b="22994"/>
          <a:stretch/>
        </p:blipFill>
        <p:spPr bwMode="auto">
          <a:xfrm>
            <a:off x="7668344" y="5373336"/>
            <a:ext cx="1209204" cy="108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17"/>
          <p:cNvSpPr txBox="1">
            <a:spLocks noChangeArrowheads="1"/>
          </p:cNvSpPr>
          <p:nvPr/>
        </p:nvSpPr>
        <p:spPr bwMode="auto">
          <a:xfrm>
            <a:off x="1" y="-5064"/>
            <a:ext cx="9143999" cy="1435148"/>
          </a:xfrm>
          <a:prstGeom prst="rect">
            <a:avLst/>
          </a:prstGeom>
          <a:solidFill>
            <a:srgbClr val="C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lIns="80147" tIns="40074" rIns="80147" bIns="40074">
            <a:spAutoFit/>
          </a:bodyPr>
          <a:lstStyle/>
          <a:p>
            <a:pPr algn="ctr"/>
            <a:endParaRPr lang="pt-BR" sz="2800" b="1" dirty="0" smtClean="0">
              <a:solidFill>
                <a:schemeClr val="bg1"/>
              </a:solidFill>
              <a:latin typeface="Calibri" pitchFamily="34" charset="0"/>
            </a:endParaRPr>
          </a:p>
          <a:p>
            <a:pPr algn="ctr"/>
            <a:r>
              <a:rPr lang="pt-BR" sz="3200" dirty="0" smtClean="0">
                <a:solidFill>
                  <a:schemeClr val="bg1"/>
                </a:solidFill>
                <a:sym typeface="Wingdings" pitchFamily="2" charset="2"/>
              </a:rPr>
              <a:t>processo de produção</a:t>
            </a:r>
          </a:p>
          <a:p>
            <a:pPr algn="ctr"/>
            <a:endParaRPr lang="pt-BR" sz="2800" b="1" dirty="0">
              <a:solidFill>
                <a:schemeClr val="bg1"/>
              </a:solidFill>
              <a:latin typeface="Calibri" pitchFamily="34" charset="0"/>
              <a:sym typeface="Wingdings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811352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323528" y="836712"/>
            <a:ext cx="8208912" cy="4525963"/>
          </a:xfrm>
        </p:spPr>
        <p:txBody>
          <a:bodyPr/>
          <a:lstStyle/>
          <a:p>
            <a:r>
              <a:rPr lang="pt-BR" dirty="0" smtClean="0"/>
              <a:t>corte da parte inferior da garrafa PET em tiras</a:t>
            </a:r>
          </a:p>
          <a:p>
            <a:pPr marL="0" indent="0">
              <a:buNone/>
            </a:pPr>
            <a:endParaRPr lang="pt-BR" dirty="0"/>
          </a:p>
          <a:p>
            <a:endParaRPr lang="pt-BR" dirty="0" smtClean="0"/>
          </a:p>
          <a:p>
            <a:pPr marL="0" indent="0">
              <a:buNone/>
            </a:pPr>
            <a:endParaRPr lang="pt-BR" dirty="0" smtClean="0"/>
          </a:p>
          <a:p>
            <a:r>
              <a:rPr lang="pt-BR" dirty="0" smtClean="0"/>
              <a:t>corte das tiras em pequenos retângulos</a:t>
            </a:r>
            <a:endParaRPr lang="pt-BR" dirty="0"/>
          </a:p>
        </p:txBody>
      </p:sp>
      <p:pic>
        <p:nvPicPr>
          <p:cNvPr id="13314" name="Picture 2" descr="http://4.bp.blogspot.com/-O2rNTFZ8C_c/UJGug_seZYI/AAAAAAAAFwQ/FVsvX_gP_Mc/s1600/garrafa+pet+586_1940736684_n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74" r="75978" b="9548"/>
          <a:stretch/>
        </p:blipFill>
        <p:spPr bwMode="auto">
          <a:xfrm rot="16200000">
            <a:off x="1698491" y="768238"/>
            <a:ext cx="1109100" cy="268621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tângulo 4"/>
          <p:cNvSpPr/>
          <p:nvPr/>
        </p:nvSpPr>
        <p:spPr>
          <a:xfrm rot="16200000">
            <a:off x="2112911" y="628109"/>
            <a:ext cx="381554" cy="252028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7" name="Picture 5" descr="C:\Users\Andrea\Documents\UPAN\FOTOS ENVIADAS UPAN\22+ENCONTRO+8+PEÇAS+BENEFICIADAS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 cstate="print"/>
          <a:srcRect t="15828" b="24995"/>
          <a:stretch/>
        </p:blipFill>
        <p:spPr bwMode="auto">
          <a:xfrm>
            <a:off x="1058396" y="3789040"/>
            <a:ext cx="6034617" cy="2678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699297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124744"/>
            <a:ext cx="4038600" cy="4525963"/>
          </a:xfrm>
        </p:spPr>
        <p:txBody>
          <a:bodyPr/>
          <a:lstStyle/>
          <a:p>
            <a:r>
              <a:rPr lang="pt-BR" dirty="0" smtClean="0"/>
              <a:t>aquecer as bordas das peças</a:t>
            </a:r>
          </a:p>
          <a:p>
            <a:endParaRPr lang="pt-BR" dirty="0"/>
          </a:p>
        </p:txBody>
      </p:sp>
      <p:pic>
        <p:nvPicPr>
          <p:cNvPr id="14338" name="Picture 2" descr="E:\PASTAS TOSHIBA\2 2011\HAITI\BRASÍLIA\FOTOS 2\IMG_7435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91" r="16997"/>
          <a:stretch/>
        </p:blipFill>
        <p:spPr bwMode="auto">
          <a:xfrm>
            <a:off x="533666" y="1225888"/>
            <a:ext cx="4001482" cy="48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E:\PASTAS TOSHIBA\2 2011\HAITI\BRASÍLIA\FOTOS\IMG_736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45" t="45807" r="25806"/>
          <a:stretch/>
        </p:blipFill>
        <p:spPr bwMode="auto">
          <a:xfrm>
            <a:off x="4644008" y="2305472"/>
            <a:ext cx="4439264" cy="3716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3552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Arrow Connector 3"/>
          <p:cNvCxnSpPr/>
          <p:nvPr/>
        </p:nvCxnSpPr>
        <p:spPr>
          <a:xfrm>
            <a:off x="114177" y="4547275"/>
            <a:ext cx="8917184" cy="11509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Oval 4"/>
          <p:cNvSpPr/>
          <p:nvPr/>
        </p:nvSpPr>
        <p:spPr>
          <a:xfrm>
            <a:off x="64818" y="4401534"/>
            <a:ext cx="246792" cy="24290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147" tIns="40074" rIns="80147" bIns="40074" anchor="ctr"/>
          <a:lstStyle/>
          <a:p>
            <a:pPr algn="ctr">
              <a:defRPr/>
            </a:pPr>
            <a:endParaRPr lang="pt-BR" sz="800">
              <a:latin typeface="Calibri" pitchFamily="34" charset="0"/>
            </a:endParaRP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15484" y="4887336"/>
            <a:ext cx="733767" cy="45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0147" tIns="40074" rIns="80147" bIns="40074">
            <a:spAutoFit/>
          </a:bodyPr>
          <a:lstStyle/>
          <a:p>
            <a:pPr algn="ctr"/>
            <a:r>
              <a:rPr lang="pt-BR" sz="800" b="1" dirty="0">
                <a:latin typeface="Calibri" pitchFamily="34" charset="0"/>
              </a:rPr>
              <a:t>GRUPO DE ESTUDOS</a:t>
            </a:r>
          </a:p>
          <a:p>
            <a:pPr algn="ctr"/>
            <a:r>
              <a:rPr lang="pt-BR" sz="800" b="1" dirty="0">
                <a:latin typeface="Calibri" pitchFamily="34" charset="0"/>
              </a:rPr>
              <a:t>2005 / 1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320883" y="3363689"/>
            <a:ext cx="1233965" cy="8374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0147" tIns="40074" rIns="80147" bIns="40074">
            <a:spAutoFit/>
          </a:bodyPr>
          <a:lstStyle/>
          <a:p>
            <a:pPr algn="ctr"/>
            <a:r>
              <a:rPr lang="pt-BR" sz="800" b="1" dirty="0">
                <a:latin typeface="Calibri" pitchFamily="34" charset="0"/>
              </a:rPr>
              <a:t>PROJETO-PILOTO</a:t>
            </a:r>
          </a:p>
          <a:p>
            <a:pPr algn="ctr"/>
            <a:r>
              <a:rPr lang="pt-BR" sz="800" b="1" dirty="0">
                <a:latin typeface="Calibri" pitchFamily="34" charset="0"/>
              </a:rPr>
              <a:t>- ESCOLA ESTADUAL GEN. IBÁ ILHA MOREIRA</a:t>
            </a:r>
          </a:p>
          <a:p>
            <a:pPr marL="150276" indent="-150276" algn="ctr">
              <a:buFontTx/>
              <a:buChar char="-"/>
            </a:pPr>
            <a:r>
              <a:rPr lang="pt-BR" sz="800" b="1" dirty="0">
                <a:latin typeface="Calibri" pitchFamily="34" charset="0"/>
              </a:rPr>
              <a:t>ASSOCIAÇÃO DE MORADORES CEFER 1</a:t>
            </a:r>
          </a:p>
          <a:p>
            <a:pPr algn="ctr"/>
            <a:r>
              <a:rPr lang="pt-BR" sz="800" b="1" dirty="0">
                <a:latin typeface="Calibri" pitchFamily="34" charset="0"/>
              </a:rPr>
              <a:t>2005</a:t>
            </a:r>
          </a:p>
        </p:txBody>
      </p:sp>
      <p:sp>
        <p:nvSpPr>
          <p:cNvPr id="8" name="Oval 7"/>
          <p:cNvSpPr/>
          <p:nvPr/>
        </p:nvSpPr>
        <p:spPr>
          <a:xfrm>
            <a:off x="805200" y="4401534"/>
            <a:ext cx="246792" cy="24290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147" tIns="40074" rIns="80147" bIns="40074" anchor="ctr"/>
          <a:lstStyle/>
          <a:p>
            <a:pPr algn="ctr">
              <a:defRPr/>
            </a:pPr>
            <a:endParaRPr lang="pt-BR" sz="800">
              <a:latin typeface="Calibri" pitchFamily="34" charset="0"/>
            </a:endParaRP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903917" y="4918641"/>
            <a:ext cx="1178017" cy="45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0147" tIns="40074" rIns="80147" bIns="40074">
            <a:spAutoFit/>
          </a:bodyPr>
          <a:lstStyle/>
          <a:p>
            <a:pPr algn="ctr"/>
            <a:r>
              <a:rPr lang="pt-BR" sz="800" b="1" dirty="0">
                <a:latin typeface="Calibri" pitchFamily="34" charset="0"/>
              </a:rPr>
              <a:t>CONSTITUIÇÃO DA REDECRIAR</a:t>
            </a:r>
          </a:p>
          <a:p>
            <a:pPr algn="ctr"/>
            <a:r>
              <a:rPr lang="pt-BR" sz="800" b="1" dirty="0">
                <a:latin typeface="Calibri" pitchFamily="34" charset="0"/>
              </a:rPr>
              <a:t>2005 / 2</a:t>
            </a:r>
          </a:p>
        </p:txBody>
      </p:sp>
      <p:sp>
        <p:nvSpPr>
          <p:cNvPr id="10" name="Oval 9"/>
          <p:cNvSpPr/>
          <p:nvPr/>
        </p:nvSpPr>
        <p:spPr>
          <a:xfrm>
            <a:off x="1341559" y="4401534"/>
            <a:ext cx="246792" cy="24290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147" tIns="40074" rIns="80147" bIns="40074" anchor="ctr"/>
          <a:lstStyle/>
          <a:p>
            <a:pPr algn="ctr">
              <a:defRPr/>
            </a:pPr>
            <a:endParaRPr lang="pt-BR" sz="800">
              <a:latin typeface="Calibri" pitchFamily="34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2236598" y="4401534"/>
            <a:ext cx="246791" cy="242900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147" tIns="40074" rIns="80147" bIns="40074" anchor="ctr"/>
          <a:lstStyle/>
          <a:p>
            <a:pPr algn="ctr">
              <a:defRPr/>
            </a:pPr>
            <a:endParaRPr lang="pt-BR" sz="800">
              <a:latin typeface="Calibri" pitchFamily="34" charset="0"/>
            </a:endParaRP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1644296" y="3419140"/>
            <a:ext cx="1431388" cy="7241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0147" tIns="40074" rIns="80147" bIns="40074">
            <a:spAutoFit/>
          </a:bodyPr>
          <a:lstStyle/>
          <a:p>
            <a:pPr algn="ctr"/>
            <a:r>
              <a:rPr lang="pt-BR" sz="800" b="1" dirty="0">
                <a:latin typeface="Calibri" pitchFamily="34" charset="0"/>
              </a:rPr>
              <a:t>ESCOLA GEMA BELIA &amp; COMUNIDADE COLINA DO PRADO </a:t>
            </a:r>
          </a:p>
          <a:p>
            <a:pPr algn="ctr"/>
            <a:r>
              <a:rPr lang="pt-BR" sz="800" b="1" dirty="0">
                <a:latin typeface="Calibri" pitchFamily="34" charset="0"/>
              </a:rPr>
              <a:t>PARCERIA MODACASA </a:t>
            </a:r>
          </a:p>
          <a:p>
            <a:pPr algn="ctr"/>
            <a:r>
              <a:rPr lang="pt-BR" sz="800" b="1" dirty="0">
                <a:latin typeface="Calibri" pitchFamily="34" charset="0"/>
              </a:rPr>
              <a:t>2006</a:t>
            </a:r>
          </a:p>
        </p:txBody>
      </p:sp>
      <p:sp>
        <p:nvSpPr>
          <p:cNvPr id="13" name="Down Arrow 12"/>
          <p:cNvSpPr/>
          <p:nvPr/>
        </p:nvSpPr>
        <p:spPr>
          <a:xfrm>
            <a:off x="163534" y="4693015"/>
            <a:ext cx="49358" cy="145740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147" tIns="40074" rIns="80147" bIns="40074" anchor="ctr"/>
          <a:lstStyle/>
          <a:p>
            <a:pPr algn="ctr">
              <a:defRPr/>
            </a:pPr>
            <a:endParaRPr lang="pt-BR" sz="800"/>
          </a:p>
        </p:txBody>
      </p:sp>
      <p:sp>
        <p:nvSpPr>
          <p:cNvPr id="14" name="Down Arrow 13"/>
          <p:cNvSpPr/>
          <p:nvPr/>
        </p:nvSpPr>
        <p:spPr>
          <a:xfrm>
            <a:off x="1440276" y="4693015"/>
            <a:ext cx="49358" cy="145740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147" tIns="40074" rIns="80147" bIns="40074" anchor="ctr"/>
          <a:lstStyle/>
          <a:p>
            <a:pPr algn="ctr">
              <a:defRPr/>
            </a:pPr>
            <a:endParaRPr lang="pt-BR" sz="800"/>
          </a:p>
        </p:txBody>
      </p:sp>
      <p:sp>
        <p:nvSpPr>
          <p:cNvPr id="15" name="Down Arrow 14"/>
          <p:cNvSpPr/>
          <p:nvPr/>
        </p:nvSpPr>
        <p:spPr>
          <a:xfrm flipV="1">
            <a:off x="903913" y="4207216"/>
            <a:ext cx="49358" cy="145740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147" tIns="40074" rIns="80147" bIns="40074" anchor="ctr"/>
          <a:lstStyle/>
          <a:p>
            <a:pPr algn="ctr">
              <a:defRPr/>
            </a:pPr>
            <a:endParaRPr lang="pt-BR" sz="800"/>
          </a:p>
        </p:txBody>
      </p:sp>
      <p:sp>
        <p:nvSpPr>
          <p:cNvPr id="16" name="Down Arrow 15"/>
          <p:cNvSpPr/>
          <p:nvPr/>
        </p:nvSpPr>
        <p:spPr>
          <a:xfrm flipV="1">
            <a:off x="2335316" y="4207216"/>
            <a:ext cx="49358" cy="145740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147" tIns="40074" rIns="80147" bIns="40074" anchor="ctr"/>
          <a:lstStyle/>
          <a:p>
            <a:pPr algn="ctr">
              <a:defRPr/>
            </a:pPr>
            <a:endParaRPr lang="pt-BR" sz="800"/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2730184" y="4918641"/>
            <a:ext cx="1178017" cy="819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0147" tIns="40074" rIns="80147" bIns="40074">
            <a:spAutoFit/>
          </a:bodyPr>
          <a:lstStyle/>
          <a:p>
            <a:pPr algn="ctr"/>
            <a:r>
              <a:rPr lang="pt-BR" sz="800" b="1" dirty="0">
                <a:latin typeface="Calibri" pitchFamily="34" charset="0"/>
              </a:rPr>
              <a:t>- ESCOLA EST. OLEGÁRIO MARIANO E ESCOLA MAR. FLORIANO</a:t>
            </a:r>
          </a:p>
          <a:p>
            <a:pPr algn="ctr"/>
            <a:r>
              <a:rPr lang="pt-BR" sz="800" b="1" dirty="0">
                <a:latin typeface="Calibri" pitchFamily="34" charset="0"/>
              </a:rPr>
              <a:t>- PARCERIA GERDAU</a:t>
            </a:r>
          </a:p>
          <a:p>
            <a:pPr algn="ctr"/>
            <a:r>
              <a:rPr lang="pt-BR" sz="800" b="1" dirty="0">
                <a:latin typeface="Calibri" pitchFamily="34" charset="0"/>
              </a:rPr>
              <a:t>2007</a:t>
            </a:r>
          </a:p>
        </p:txBody>
      </p:sp>
      <p:sp>
        <p:nvSpPr>
          <p:cNvPr id="18" name="Oval 17"/>
          <p:cNvSpPr/>
          <p:nvPr/>
        </p:nvSpPr>
        <p:spPr>
          <a:xfrm>
            <a:off x="2971062" y="4401534"/>
            <a:ext cx="246791" cy="242900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147" tIns="40074" rIns="80147" bIns="40074" anchor="ctr"/>
          <a:lstStyle/>
          <a:p>
            <a:pPr algn="ctr">
              <a:defRPr/>
            </a:pPr>
            <a:endParaRPr lang="pt-BR" sz="800">
              <a:latin typeface="Calibri" pitchFamily="34" charset="0"/>
            </a:endParaRPr>
          </a:p>
        </p:txBody>
      </p:sp>
      <p:sp>
        <p:nvSpPr>
          <p:cNvPr id="19" name="Down Arrow 18"/>
          <p:cNvSpPr/>
          <p:nvPr/>
        </p:nvSpPr>
        <p:spPr>
          <a:xfrm>
            <a:off x="3094211" y="4693015"/>
            <a:ext cx="49358" cy="145740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147" tIns="40074" rIns="80147" bIns="40074" anchor="ctr"/>
          <a:lstStyle/>
          <a:p>
            <a:pPr algn="ctr">
              <a:defRPr/>
            </a:pPr>
            <a:endParaRPr lang="pt-BR" sz="800"/>
          </a:p>
        </p:txBody>
      </p:sp>
      <p:sp>
        <p:nvSpPr>
          <p:cNvPr id="20" name="Oval 19"/>
          <p:cNvSpPr/>
          <p:nvPr/>
        </p:nvSpPr>
        <p:spPr>
          <a:xfrm>
            <a:off x="3709957" y="4401534"/>
            <a:ext cx="246792" cy="242900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147" tIns="40074" rIns="80147" bIns="40074" anchor="ctr"/>
          <a:lstStyle/>
          <a:p>
            <a:pPr algn="ctr">
              <a:defRPr/>
            </a:pPr>
            <a:endParaRPr lang="pt-BR" sz="800">
              <a:latin typeface="Calibri" pitchFamily="34" charset="0"/>
            </a:endParaRPr>
          </a:p>
        </p:txBody>
      </p:sp>
      <p:sp>
        <p:nvSpPr>
          <p:cNvPr id="21" name="TextBox 20"/>
          <p:cNvSpPr txBox="1">
            <a:spLocks noChangeArrowheads="1"/>
          </p:cNvSpPr>
          <p:nvPr/>
        </p:nvSpPr>
        <p:spPr bwMode="auto">
          <a:xfrm>
            <a:off x="3094212" y="3467719"/>
            <a:ext cx="1332671" cy="7241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0147" tIns="40074" rIns="80147" bIns="40074">
            <a:spAutoFit/>
          </a:bodyPr>
          <a:lstStyle/>
          <a:p>
            <a:pPr algn="ctr"/>
            <a:r>
              <a:rPr lang="pt-BR" sz="800" b="1" dirty="0">
                <a:latin typeface="Calibri" pitchFamily="34" charset="0"/>
              </a:rPr>
              <a:t>- REDECRIANDO RENDA</a:t>
            </a:r>
          </a:p>
          <a:p>
            <a:pPr algn="ctr">
              <a:buFontTx/>
              <a:buChar char="-"/>
            </a:pPr>
            <a:r>
              <a:rPr lang="pt-BR" sz="800" b="1" dirty="0">
                <a:latin typeface="Calibri" pitchFamily="34" charset="0"/>
              </a:rPr>
              <a:t>COMUNIDADE ORFANOTRÓFIO </a:t>
            </a:r>
            <a:r>
              <a:rPr lang="pt-BR" sz="800" b="1" dirty="0">
                <a:latin typeface="Calibri" pitchFamily="34" charset="0"/>
                <a:sym typeface="Wingdings" pitchFamily="2" charset="2"/>
              </a:rPr>
              <a:t> PARCERIA UNIRITTER</a:t>
            </a:r>
          </a:p>
          <a:p>
            <a:pPr algn="ctr"/>
            <a:r>
              <a:rPr lang="pt-BR" sz="800" b="1" dirty="0">
                <a:latin typeface="Calibri" pitchFamily="34" charset="0"/>
                <a:sym typeface="Wingdings" pitchFamily="2" charset="2"/>
              </a:rPr>
              <a:t>2008</a:t>
            </a:r>
            <a:endParaRPr lang="pt-BR" sz="800" b="1" dirty="0">
              <a:latin typeface="Calibri" pitchFamily="34" charset="0"/>
            </a:endParaRPr>
          </a:p>
        </p:txBody>
      </p:sp>
      <p:sp>
        <p:nvSpPr>
          <p:cNvPr id="22" name="Down Arrow 21"/>
          <p:cNvSpPr/>
          <p:nvPr/>
        </p:nvSpPr>
        <p:spPr>
          <a:xfrm flipV="1">
            <a:off x="3771531" y="4207216"/>
            <a:ext cx="49358" cy="145740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147" tIns="40074" rIns="80147" bIns="40074" anchor="ctr"/>
          <a:lstStyle/>
          <a:p>
            <a:pPr algn="ctr">
              <a:defRPr/>
            </a:pPr>
            <a:endParaRPr lang="pt-BR" sz="800"/>
          </a:p>
        </p:txBody>
      </p:sp>
      <p:sp>
        <p:nvSpPr>
          <p:cNvPr id="23" name="Oval 22"/>
          <p:cNvSpPr/>
          <p:nvPr/>
        </p:nvSpPr>
        <p:spPr>
          <a:xfrm>
            <a:off x="4510425" y="4401534"/>
            <a:ext cx="246791" cy="242900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147" tIns="40074" rIns="80147" bIns="40074" anchor="ctr"/>
          <a:lstStyle/>
          <a:p>
            <a:pPr algn="ctr">
              <a:defRPr/>
            </a:pPr>
            <a:endParaRPr lang="pt-BR" sz="800">
              <a:latin typeface="Calibri" pitchFamily="34" charset="0"/>
            </a:endParaRPr>
          </a:p>
        </p:txBody>
      </p:sp>
      <p:sp>
        <p:nvSpPr>
          <p:cNvPr id="24" name="TextBox 23"/>
          <p:cNvSpPr txBox="1">
            <a:spLocks noChangeArrowheads="1"/>
          </p:cNvSpPr>
          <p:nvPr/>
        </p:nvSpPr>
        <p:spPr bwMode="auto">
          <a:xfrm>
            <a:off x="4062876" y="4868982"/>
            <a:ext cx="1480747" cy="9630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0147" tIns="40074" rIns="80147" bIns="40074">
            <a:spAutoFit/>
          </a:bodyPr>
          <a:lstStyle/>
          <a:p>
            <a:pPr algn="ctr">
              <a:buFontTx/>
              <a:buChar char="-"/>
            </a:pPr>
            <a:r>
              <a:rPr lang="pt-BR" sz="800" b="1" dirty="0">
                <a:latin typeface="Calibri" pitchFamily="34" charset="0"/>
              </a:rPr>
              <a:t>PROJETO REDE </a:t>
            </a:r>
            <a:br>
              <a:rPr lang="pt-BR" sz="800" b="1" dirty="0">
                <a:latin typeface="Calibri" pitchFamily="34" charset="0"/>
              </a:rPr>
            </a:br>
            <a:r>
              <a:rPr lang="pt-BR" sz="800" b="1" dirty="0">
                <a:latin typeface="Calibri" pitchFamily="34" charset="0"/>
              </a:rPr>
              <a:t>NUTRI VIDA</a:t>
            </a:r>
          </a:p>
          <a:p>
            <a:pPr algn="ctr">
              <a:buFontTx/>
              <a:buChar char="-"/>
            </a:pPr>
            <a:r>
              <a:rPr lang="pt-BR" sz="800" b="1" dirty="0">
                <a:latin typeface="Calibri" pitchFamily="34" charset="0"/>
                <a:sym typeface="Wingdings" pitchFamily="2" charset="2"/>
              </a:rPr>
              <a:t> PROJETO REDECRIANDO FLORES NA ILHA</a:t>
            </a:r>
          </a:p>
          <a:p>
            <a:pPr algn="ctr">
              <a:buFontTx/>
              <a:buChar char="-"/>
            </a:pPr>
            <a:r>
              <a:rPr lang="pt-BR" sz="800" b="1" dirty="0">
                <a:latin typeface="Calibri" pitchFamily="34" charset="0"/>
                <a:sym typeface="Wingdings" pitchFamily="2" charset="2"/>
              </a:rPr>
              <a:t> REDE PARCERIA SOCIAL SJDS</a:t>
            </a:r>
          </a:p>
          <a:p>
            <a:pPr algn="ctr">
              <a:buFontTx/>
              <a:buChar char="-"/>
            </a:pPr>
            <a:r>
              <a:rPr lang="pt-BR" sz="800" b="1" dirty="0">
                <a:latin typeface="Calibri" pitchFamily="34" charset="0"/>
                <a:sym typeface="Wingdings" pitchFamily="2" charset="2"/>
              </a:rPr>
              <a:t> REDE CRISTAL PET - FASE</a:t>
            </a:r>
          </a:p>
          <a:p>
            <a:pPr algn="ctr"/>
            <a:r>
              <a:rPr lang="pt-BR" sz="800" b="1" dirty="0">
                <a:latin typeface="Calibri" pitchFamily="34" charset="0"/>
                <a:sym typeface="Wingdings" pitchFamily="2" charset="2"/>
              </a:rPr>
              <a:t>2009</a:t>
            </a:r>
            <a:endParaRPr lang="pt-BR" sz="800" b="1" dirty="0">
              <a:latin typeface="Calibri" pitchFamily="34" charset="0"/>
            </a:endParaRPr>
          </a:p>
        </p:txBody>
      </p:sp>
      <p:sp>
        <p:nvSpPr>
          <p:cNvPr id="25" name="Down Arrow 24"/>
          <p:cNvSpPr/>
          <p:nvPr/>
        </p:nvSpPr>
        <p:spPr>
          <a:xfrm>
            <a:off x="4645792" y="4693015"/>
            <a:ext cx="49358" cy="145740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147" tIns="40074" rIns="80147" bIns="40074" anchor="ctr"/>
          <a:lstStyle/>
          <a:p>
            <a:pPr algn="ctr">
              <a:defRPr/>
            </a:pPr>
            <a:endParaRPr lang="pt-BR" sz="800"/>
          </a:p>
        </p:txBody>
      </p:sp>
      <p:sp>
        <p:nvSpPr>
          <p:cNvPr id="26" name="Oval 25"/>
          <p:cNvSpPr/>
          <p:nvPr/>
        </p:nvSpPr>
        <p:spPr>
          <a:xfrm>
            <a:off x="5372469" y="4401541"/>
            <a:ext cx="246791" cy="242900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147" tIns="40074" rIns="80147" bIns="40074" anchor="ctr"/>
          <a:lstStyle/>
          <a:p>
            <a:pPr algn="ctr">
              <a:defRPr/>
            </a:pPr>
            <a:endParaRPr lang="pt-BR" sz="800">
              <a:latin typeface="Calibri" pitchFamily="34" charset="0"/>
            </a:endParaRPr>
          </a:p>
        </p:txBody>
      </p:sp>
      <p:sp>
        <p:nvSpPr>
          <p:cNvPr id="28" name="Down Arrow 27"/>
          <p:cNvSpPr/>
          <p:nvPr/>
        </p:nvSpPr>
        <p:spPr>
          <a:xfrm flipV="1">
            <a:off x="5471184" y="4207220"/>
            <a:ext cx="49358" cy="145740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147" tIns="40074" rIns="80147" bIns="40074" anchor="ctr"/>
          <a:lstStyle/>
          <a:p>
            <a:pPr algn="ctr">
              <a:defRPr/>
            </a:pPr>
            <a:endParaRPr lang="pt-BR" sz="800"/>
          </a:p>
        </p:txBody>
      </p:sp>
      <p:sp>
        <p:nvSpPr>
          <p:cNvPr id="32" name="Rectangle 31"/>
          <p:cNvSpPr/>
          <p:nvPr/>
        </p:nvSpPr>
        <p:spPr>
          <a:xfrm>
            <a:off x="1" y="-5063"/>
            <a:ext cx="9143999" cy="1188926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txBody>
          <a:bodyPr wrap="square" lIns="80147" tIns="40074" rIns="80147" bIns="40074">
            <a:spAutoFit/>
          </a:bodyPr>
          <a:lstStyle/>
          <a:p>
            <a:pPr algn="ctr"/>
            <a:endParaRPr lang="fr-FR" sz="2400" b="1" dirty="0">
              <a:solidFill>
                <a:schemeClr val="bg1"/>
              </a:solidFill>
            </a:endParaRPr>
          </a:p>
          <a:p>
            <a:pPr algn="ctr"/>
            <a:r>
              <a:rPr lang="fr-FR" sz="2400" b="1" dirty="0">
                <a:solidFill>
                  <a:schemeClr val="bg1"/>
                </a:solidFill>
              </a:rPr>
              <a:t>LINHA DO TEMPO</a:t>
            </a:r>
          </a:p>
          <a:p>
            <a:pPr algn="ctr"/>
            <a:endParaRPr lang="fr-FR" sz="2400" b="1" dirty="0">
              <a:solidFill>
                <a:schemeClr val="bg1"/>
              </a:solidFill>
            </a:endParaRPr>
          </a:p>
        </p:txBody>
      </p:sp>
      <p:sp>
        <p:nvSpPr>
          <p:cNvPr id="36" name="Oval 35"/>
          <p:cNvSpPr/>
          <p:nvPr/>
        </p:nvSpPr>
        <p:spPr>
          <a:xfrm>
            <a:off x="6172445" y="4428162"/>
            <a:ext cx="246791" cy="242900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147" tIns="40074" rIns="80147" bIns="40074" anchor="ctr"/>
          <a:lstStyle/>
          <a:p>
            <a:pPr algn="ctr">
              <a:defRPr/>
            </a:pPr>
            <a:endParaRPr lang="pt-BR" sz="800">
              <a:latin typeface="Calibri" pitchFamily="34" charset="0"/>
            </a:endParaRPr>
          </a:p>
        </p:txBody>
      </p:sp>
      <p:sp>
        <p:nvSpPr>
          <p:cNvPr id="37" name="TextBox 36"/>
          <p:cNvSpPr txBox="1">
            <a:spLocks noChangeArrowheads="1"/>
          </p:cNvSpPr>
          <p:nvPr/>
        </p:nvSpPr>
        <p:spPr bwMode="auto">
          <a:xfrm>
            <a:off x="5310895" y="4882424"/>
            <a:ext cx="1603964" cy="15582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0147" tIns="40074" rIns="80147" bIns="40074">
            <a:spAutoFit/>
          </a:bodyPr>
          <a:lstStyle/>
          <a:p>
            <a:pPr algn="ctr">
              <a:buFontTx/>
              <a:buChar char="-"/>
            </a:pPr>
            <a:r>
              <a:rPr lang="pt-BR" sz="800" b="1" dirty="0">
                <a:latin typeface="Calibri" pitchFamily="34" charset="0"/>
              </a:rPr>
              <a:t>PROJETO INFORMATIVO DA ESCOLA SILVA PAES </a:t>
            </a:r>
          </a:p>
          <a:p>
            <a:pPr algn="ctr">
              <a:buFontTx/>
              <a:buChar char="-"/>
            </a:pPr>
            <a:r>
              <a:rPr lang="pt-BR" sz="800" b="1" dirty="0">
                <a:latin typeface="Calibri" pitchFamily="34" charset="0"/>
                <a:sym typeface="Wingdings" pitchFamily="2" charset="2"/>
              </a:rPr>
              <a:t> PROJETO FLORES DA ILHA</a:t>
            </a:r>
          </a:p>
          <a:p>
            <a:pPr algn="ctr"/>
            <a:r>
              <a:rPr lang="pt-BR" sz="800" b="1" dirty="0">
                <a:latin typeface="Calibri" pitchFamily="34" charset="0"/>
                <a:sym typeface="Wingdings" pitchFamily="2" charset="2"/>
              </a:rPr>
              <a:t>- PARCERIA ESPM: Plano de Marketing da Redecriar</a:t>
            </a:r>
          </a:p>
          <a:p>
            <a:pPr marL="150276" indent="-150276" algn="ctr">
              <a:buFontTx/>
              <a:buChar char="-"/>
            </a:pPr>
            <a:r>
              <a:rPr lang="pt-BR" sz="800" b="1" dirty="0">
                <a:latin typeface="Calibri" pitchFamily="34" charset="0"/>
                <a:sym typeface="Wingdings" pitchFamily="2" charset="2"/>
              </a:rPr>
              <a:t>PROJETO EDUCAÇÃO PARA SUSTENTABILIDADE NA ESCOLA DA ILHA</a:t>
            </a:r>
          </a:p>
          <a:p>
            <a:pPr marL="150276" indent="-150276" algn="ctr">
              <a:buFontTx/>
              <a:buChar char="-"/>
            </a:pPr>
            <a:r>
              <a:rPr lang="pt-BR" sz="800" b="1" dirty="0">
                <a:latin typeface="Calibri" pitchFamily="34" charset="0"/>
                <a:sym typeface="Wingdings" pitchFamily="2" charset="2"/>
              </a:rPr>
              <a:t>CREDENCIAMENTO NO FUNCRIANÇA – PORTO ALEGRE</a:t>
            </a:r>
          </a:p>
          <a:p>
            <a:pPr algn="ctr"/>
            <a:r>
              <a:rPr lang="pt-BR" sz="800" b="1" dirty="0">
                <a:latin typeface="Calibri" pitchFamily="34" charset="0"/>
                <a:sym typeface="Wingdings" pitchFamily="2" charset="2"/>
              </a:rPr>
              <a:t>2011</a:t>
            </a:r>
          </a:p>
        </p:txBody>
      </p:sp>
      <p:sp>
        <p:nvSpPr>
          <p:cNvPr id="38" name="Down Arrow 37"/>
          <p:cNvSpPr/>
          <p:nvPr/>
        </p:nvSpPr>
        <p:spPr>
          <a:xfrm>
            <a:off x="6295663" y="4739597"/>
            <a:ext cx="49358" cy="145740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147" tIns="40074" rIns="80147" bIns="40074" anchor="ctr"/>
          <a:lstStyle/>
          <a:p>
            <a:pPr algn="ctr">
              <a:defRPr/>
            </a:pPr>
            <a:endParaRPr lang="pt-BR" sz="800"/>
          </a:p>
        </p:txBody>
      </p:sp>
      <p:sp>
        <p:nvSpPr>
          <p:cNvPr id="40" name="TextBox 39"/>
          <p:cNvSpPr txBox="1">
            <a:spLocks noChangeArrowheads="1"/>
          </p:cNvSpPr>
          <p:nvPr/>
        </p:nvSpPr>
        <p:spPr bwMode="auto">
          <a:xfrm>
            <a:off x="6480811" y="1992166"/>
            <a:ext cx="1231491" cy="22969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0147" tIns="40074" rIns="80147" bIns="40074">
            <a:spAutoFit/>
          </a:bodyPr>
          <a:lstStyle/>
          <a:p>
            <a:pPr algn="ctr">
              <a:buFontTx/>
              <a:buChar char="-"/>
            </a:pPr>
            <a:r>
              <a:rPr lang="pt-BR" sz="800" b="1" dirty="0">
                <a:latin typeface="Calibri" pitchFamily="34" charset="0"/>
              </a:rPr>
              <a:t>PROJETO REDE NUTRI VIDA 2  REDE PARCERIA SOCIAL RS</a:t>
            </a:r>
          </a:p>
          <a:p>
            <a:pPr algn="ctr">
              <a:buFontTx/>
              <a:buChar char="-"/>
            </a:pPr>
            <a:r>
              <a:rPr lang="pt-BR" sz="800" b="1" dirty="0">
                <a:latin typeface="Calibri" pitchFamily="34" charset="0"/>
              </a:rPr>
              <a:t> PROJETO REDECRIANDO MOEDA FLOR NA ILHA DAS FLORES</a:t>
            </a:r>
          </a:p>
          <a:p>
            <a:pPr algn="ctr">
              <a:buFontTx/>
              <a:buChar char="-"/>
            </a:pPr>
            <a:r>
              <a:rPr lang="pt-BR" sz="800" b="1" dirty="0">
                <a:latin typeface="Calibri" pitchFamily="34" charset="0"/>
              </a:rPr>
              <a:t> METODOLOGIA EDUCATIVA PARA REDUÇÃO DAS VULNERABILIDADES SOCIOAMBIENTAIS - PARCERIA UFRGS / GRID </a:t>
            </a:r>
          </a:p>
          <a:p>
            <a:pPr algn="ctr">
              <a:buFontTx/>
              <a:buChar char="-"/>
            </a:pPr>
            <a:r>
              <a:rPr lang="pt-BR" sz="800" b="1" dirty="0">
                <a:latin typeface="Calibri" pitchFamily="34" charset="0"/>
              </a:rPr>
              <a:t> PROJETO EDUCAÇÃO SUSTENTÁVEL NA ESCOLA DA ILHA DAS FLORES (Oi Futuro)</a:t>
            </a:r>
            <a:endParaRPr lang="pt-BR" sz="800" b="1" dirty="0">
              <a:latin typeface="Calibri" pitchFamily="34" charset="0"/>
              <a:sym typeface="Wingdings" pitchFamily="2" charset="2"/>
            </a:endParaRPr>
          </a:p>
          <a:p>
            <a:pPr algn="ctr"/>
            <a:r>
              <a:rPr lang="pt-BR" sz="800" b="1" dirty="0">
                <a:latin typeface="Calibri" pitchFamily="34" charset="0"/>
                <a:sym typeface="Wingdings" pitchFamily="2" charset="2"/>
              </a:rPr>
              <a:t>2012</a:t>
            </a:r>
            <a:endParaRPr lang="pt-BR" sz="800" b="1" dirty="0">
              <a:latin typeface="Calibri" pitchFamily="34" charset="0"/>
            </a:endParaRPr>
          </a:p>
        </p:txBody>
      </p:sp>
      <p:sp>
        <p:nvSpPr>
          <p:cNvPr id="39" name="Oval 35"/>
          <p:cNvSpPr/>
          <p:nvPr/>
        </p:nvSpPr>
        <p:spPr>
          <a:xfrm>
            <a:off x="7034981" y="4428162"/>
            <a:ext cx="246791" cy="242900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147" tIns="40074" rIns="80147" bIns="40074" anchor="ctr"/>
          <a:lstStyle/>
          <a:p>
            <a:pPr algn="ctr">
              <a:defRPr/>
            </a:pPr>
            <a:endParaRPr lang="pt-BR" sz="800">
              <a:latin typeface="Calibri" pitchFamily="34" charset="0"/>
            </a:endParaRPr>
          </a:p>
        </p:txBody>
      </p:sp>
      <p:sp>
        <p:nvSpPr>
          <p:cNvPr id="41" name="Down Arrow 27"/>
          <p:cNvSpPr/>
          <p:nvPr/>
        </p:nvSpPr>
        <p:spPr>
          <a:xfrm flipV="1">
            <a:off x="7096556" y="4232231"/>
            <a:ext cx="49358" cy="145740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147" tIns="40074" rIns="80147" bIns="40074" anchor="ctr"/>
          <a:lstStyle/>
          <a:p>
            <a:pPr algn="ctr">
              <a:defRPr/>
            </a:pPr>
            <a:endParaRPr lang="pt-BR" sz="800"/>
          </a:p>
        </p:txBody>
      </p:sp>
      <p:sp>
        <p:nvSpPr>
          <p:cNvPr id="42" name="TextBox 39"/>
          <p:cNvSpPr txBox="1">
            <a:spLocks noChangeArrowheads="1"/>
          </p:cNvSpPr>
          <p:nvPr/>
        </p:nvSpPr>
        <p:spPr bwMode="auto">
          <a:xfrm>
            <a:off x="7219706" y="4906929"/>
            <a:ext cx="1431398" cy="13399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0147" tIns="40074" rIns="80147" bIns="40074">
            <a:spAutoFit/>
          </a:bodyPr>
          <a:lstStyle/>
          <a:p>
            <a:pPr algn="ctr">
              <a:buFontTx/>
              <a:buChar char="-"/>
            </a:pPr>
            <a:r>
              <a:rPr lang="pt-BR" sz="800" b="1" dirty="0">
                <a:latin typeface="Calibri" pitchFamily="34" charset="0"/>
              </a:rPr>
              <a:t> CONCLUSÃO DA METODOLOGIA EDUCATIVA PARA REDUÇÃO DAS VULNERABILIDADES SOCIOAMBIENTAIS – PARCERIA UFRGS / GRID  </a:t>
            </a:r>
          </a:p>
          <a:p>
            <a:pPr algn="ctr">
              <a:buFontTx/>
              <a:buChar char="-"/>
            </a:pPr>
            <a:r>
              <a:rPr lang="pt-BR" sz="800" b="1" dirty="0">
                <a:latin typeface="Calibri" pitchFamily="34" charset="0"/>
              </a:rPr>
              <a:t>CONCLUSÃO DO PROJETO REDECRIANDO MOEDA FLOR NA ILHA DAS FLORES</a:t>
            </a:r>
          </a:p>
          <a:p>
            <a:pPr algn="ctr"/>
            <a:r>
              <a:rPr lang="pt-BR" sz="800" b="1" dirty="0">
                <a:latin typeface="Calibri" pitchFamily="34" charset="0"/>
                <a:sym typeface="Wingdings" pitchFamily="2" charset="2"/>
              </a:rPr>
              <a:t>2013</a:t>
            </a:r>
            <a:endParaRPr lang="pt-BR" sz="800" b="1" dirty="0">
              <a:latin typeface="Calibri" pitchFamily="34" charset="0"/>
            </a:endParaRPr>
          </a:p>
        </p:txBody>
      </p:sp>
      <p:sp>
        <p:nvSpPr>
          <p:cNvPr id="44" name="Oval 35"/>
          <p:cNvSpPr/>
          <p:nvPr/>
        </p:nvSpPr>
        <p:spPr>
          <a:xfrm>
            <a:off x="7835450" y="4428162"/>
            <a:ext cx="246791" cy="242900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147" tIns="40074" rIns="80147" bIns="40074" anchor="ctr"/>
          <a:lstStyle/>
          <a:p>
            <a:pPr algn="ctr">
              <a:defRPr/>
            </a:pPr>
            <a:endParaRPr lang="pt-BR" sz="800">
              <a:latin typeface="Calibri" pitchFamily="34" charset="0"/>
            </a:endParaRPr>
          </a:p>
        </p:txBody>
      </p:sp>
      <p:sp>
        <p:nvSpPr>
          <p:cNvPr id="45" name="Down Arrow 37"/>
          <p:cNvSpPr/>
          <p:nvPr/>
        </p:nvSpPr>
        <p:spPr>
          <a:xfrm>
            <a:off x="7958600" y="4739597"/>
            <a:ext cx="49358" cy="145740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147" tIns="40074" rIns="80147" bIns="40074" anchor="ctr"/>
          <a:lstStyle/>
          <a:p>
            <a:pPr algn="ctr">
              <a:defRPr/>
            </a:pPr>
            <a:endParaRPr lang="pt-BR" sz="800"/>
          </a:p>
        </p:txBody>
      </p:sp>
      <p:pic>
        <p:nvPicPr>
          <p:cNvPr id="46" name="Picture 2" descr="C:\Users\dellnote\Documents\logo redecriar (1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5470" y="1371849"/>
            <a:ext cx="1493850" cy="120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" name="TextBox 26"/>
          <p:cNvSpPr txBox="1">
            <a:spLocks noChangeArrowheads="1"/>
          </p:cNvSpPr>
          <p:nvPr/>
        </p:nvSpPr>
        <p:spPr bwMode="auto">
          <a:xfrm>
            <a:off x="4572000" y="2872803"/>
            <a:ext cx="1769377" cy="13399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0147" tIns="40074" rIns="80147" bIns="40074">
            <a:spAutoFit/>
          </a:bodyPr>
          <a:lstStyle/>
          <a:p>
            <a:pPr algn="ctr">
              <a:buFontTx/>
              <a:buChar char="-"/>
            </a:pPr>
            <a:r>
              <a:rPr lang="pt-BR" sz="800" b="1" dirty="0">
                <a:latin typeface="Calibri" pitchFamily="34" charset="0"/>
              </a:rPr>
              <a:t>PROJETO EDUCAÇÃO SUSTENTÁVEL: REDECRIAR NA VILA ORFANATRÓFIO NO CENCOR 1; ESCOLA ESTADUAL SILVA PAES E ESCOLA MUNICIPAL MARTIM ARANHA</a:t>
            </a:r>
          </a:p>
          <a:p>
            <a:pPr algn="ctr">
              <a:buFontTx/>
              <a:buChar char="-"/>
            </a:pPr>
            <a:r>
              <a:rPr lang="pt-BR" sz="800" b="1" dirty="0">
                <a:latin typeface="Calibri" pitchFamily="34" charset="0"/>
              </a:rPr>
              <a:t>  PARCERIA UNESCO &amp; REDE GLOBO </a:t>
            </a:r>
            <a:r>
              <a:rPr lang="pt-BR" sz="800" b="1" dirty="0">
                <a:latin typeface="Calibri" pitchFamily="34" charset="0"/>
                <a:sym typeface="Wingdings" pitchFamily="2" charset="2"/>
              </a:rPr>
              <a:t> </a:t>
            </a:r>
            <a:r>
              <a:rPr lang="pt-BR" sz="800" b="1" dirty="0">
                <a:latin typeface="Calibri" pitchFamily="34" charset="0"/>
              </a:rPr>
              <a:t>PROGRAMA CRIANÇA ESPERANÇA</a:t>
            </a:r>
          </a:p>
          <a:p>
            <a:pPr algn="ctr">
              <a:buFontTx/>
              <a:buChar char="-"/>
            </a:pPr>
            <a:r>
              <a:rPr lang="pt-BR" sz="800" b="1" dirty="0">
                <a:latin typeface="Calibri" pitchFamily="34" charset="0"/>
              </a:rPr>
              <a:t> </a:t>
            </a:r>
            <a:r>
              <a:rPr lang="pt-BR" sz="800" b="1" dirty="0"/>
              <a:t>Programa de Cooperação Internacional com RS – Terceiro Setor</a:t>
            </a:r>
            <a:endParaRPr lang="pt-BR" sz="800" b="1" dirty="0">
              <a:latin typeface="Calibri" pitchFamily="34" charset="0"/>
            </a:endParaRPr>
          </a:p>
          <a:p>
            <a:pPr algn="ctr"/>
            <a:r>
              <a:rPr lang="pt-BR" sz="800" b="1" dirty="0">
                <a:latin typeface="Calibri" pitchFamily="34" charset="0"/>
                <a:sym typeface="Wingdings" pitchFamily="2" charset="2"/>
              </a:rPr>
              <a:t>2010</a:t>
            </a:r>
            <a:endParaRPr lang="pt-BR" sz="800" b="1" dirty="0">
              <a:latin typeface="Calibri" pitchFamily="34" charset="0"/>
            </a:endParaRPr>
          </a:p>
        </p:txBody>
      </p:sp>
      <p:sp>
        <p:nvSpPr>
          <p:cNvPr id="48" name="Oval 35"/>
          <p:cNvSpPr/>
          <p:nvPr/>
        </p:nvSpPr>
        <p:spPr>
          <a:xfrm>
            <a:off x="8512278" y="4408659"/>
            <a:ext cx="246791" cy="242900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147" tIns="40074" rIns="80147" bIns="40074" anchor="ctr"/>
          <a:lstStyle/>
          <a:p>
            <a:pPr algn="ctr">
              <a:defRPr/>
            </a:pPr>
            <a:endParaRPr lang="pt-BR" sz="800">
              <a:latin typeface="Calibri" pitchFamily="34" charset="0"/>
            </a:endParaRPr>
          </a:p>
        </p:txBody>
      </p:sp>
      <p:sp>
        <p:nvSpPr>
          <p:cNvPr id="49" name="Down Arrow 27"/>
          <p:cNvSpPr/>
          <p:nvPr/>
        </p:nvSpPr>
        <p:spPr>
          <a:xfrm flipV="1">
            <a:off x="8586561" y="4212728"/>
            <a:ext cx="49358" cy="145740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147" tIns="40074" rIns="80147" bIns="40074" anchor="ctr"/>
          <a:lstStyle/>
          <a:p>
            <a:pPr algn="ctr">
              <a:defRPr/>
            </a:pPr>
            <a:endParaRPr lang="pt-BR" sz="800"/>
          </a:p>
        </p:txBody>
      </p:sp>
      <p:sp>
        <p:nvSpPr>
          <p:cNvPr id="50" name="TextBox 39"/>
          <p:cNvSpPr txBox="1">
            <a:spLocks noChangeArrowheads="1"/>
          </p:cNvSpPr>
          <p:nvPr/>
        </p:nvSpPr>
        <p:spPr bwMode="auto">
          <a:xfrm>
            <a:off x="8055755" y="3380588"/>
            <a:ext cx="1072761" cy="6964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0147" tIns="40074" rIns="80147" bIns="40074">
            <a:spAutoFit/>
          </a:bodyPr>
          <a:lstStyle/>
          <a:p>
            <a:pPr algn="ctr"/>
            <a:r>
              <a:rPr lang="pt-BR" sz="800" b="1" dirty="0" smtClean="0">
                <a:latin typeface="Calibri" pitchFamily="34" charset="0"/>
                <a:sym typeface="Wingdings" pitchFamily="2" charset="2"/>
              </a:rPr>
              <a:t>-PROJETO </a:t>
            </a:r>
            <a:r>
              <a:rPr lang="pt-BR" sz="800" b="1" dirty="0">
                <a:latin typeface="Calibri" pitchFamily="34" charset="0"/>
                <a:sym typeface="Wingdings" pitchFamily="2" charset="2"/>
              </a:rPr>
              <a:t>TS JOIAS SUSTENTÁVEIS PARA PNHU / FUNDAÇÃO BANCO DO BRASIL</a:t>
            </a:r>
          </a:p>
          <a:p>
            <a:pPr algn="ctr"/>
            <a:r>
              <a:rPr lang="pt-BR" sz="800" b="1" dirty="0">
                <a:latin typeface="Calibri" pitchFamily="34" charset="0"/>
                <a:sym typeface="Wingdings" pitchFamily="2" charset="2"/>
              </a:rPr>
              <a:t>2014</a:t>
            </a:r>
            <a:endParaRPr lang="pt-BR" sz="800" b="1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1545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2" name="Picture 4" descr="http://www.fg.com.br/uploads/produto_imagem/filename/5272_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954386">
            <a:off x="3558289" y="3671155"/>
            <a:ext cx="3356922" cy="21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0" name="Picture 2" descr="http://images03.olx.pt/ui/15/80/50/1317500737_259778050_1-Fotos-de--Alicate-para-furar-braceletes-em-pel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999103">
            <a:off x="2461438" y="742374"/>
            <a:ext cx="2052000" cy="205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5069904" y="908720"/>
            <a:ext cx="4038600" cy="5217443"/>
          </a:xfrm>
        </p:spPr>
        <p:txBody>
          <a:bodyPr/>
          <a:lstStyle/>
          <a:p>
            <a:r>
              <a:rPr lang="pt-BR" dirty="0" smtClean="0"/>
              <a:t>furar as peças de acordo com a espessura do cordão para chaveiros, utilizando alicate de furo</a:t>
            </a:r>
          </a:p>
          <a:p>
            <a:pPr marL="0" indent="0">
              <a:buNone/>
            </a:pPr>
            <a:endParaRPr lang="pt-BR" dirty="0" smtClean="0"/>
          </a:p>
          <a:p>
            <a:r>
              <a:rPr lang="pt-BR" dirty="0" smtClean="0"/>
              <a:t>ou ferro de solda</a:t>
            </a:r>
            <a:endParaRPr lang="pt-BR" dirty="0"/>
          </a:p>
        </p:txBody>
      </p:sp>
      <p:pic>
        <p:nvPicPr>
          <p:cNvPr id="8" name="Picture 3" descr="E:\PASTAS TOSHIBA\2 2011\HAITI\BRASÍLIA\FOTOS\IMG_7367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9000" contrast="4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551" t="56526" r="20967" b="16990"/>
          <a:stretch/>
        </p:blipFill>
        <p:spPr bwMode="auto">
          <a:xfrm rot="19544529">
            <a:off x="861894" y="2592104"/>
            <a:ext cx="2262302" cy="360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6813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17"/>
          <p:cNvSpPr txBox="1">
            <a:spLocks noChangeArrowheads="1"/>
          </p:cNvSpPr>
          <p:nvPr/>
        </p:nvSpPr>
        <p:spPr bwMode="auto">
          <a:xfrm>
            <a:off x="1" y="-5064"/>
            <a:ext cx="9143999" cy="1435148"/>
          </a:xfrm>
          <a:prstGeom prst="rect">
            <a:avLst/>
          </a:prstGeom>
          <a:solidFill>
            <a:srgbClr val="C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lIns="80147" tIns="40074" rIns="80147" bIns="40074">
            <a:spAutoFit/>
          </a:bodyPr>
          <a:lstStyle/>
          <a:p>
            <a:pPr algn="ctr"/>
            <a:endParaRPr lang="pt-BR" sz="2800" b="1" dirty="0" smtClean="0">
              <a:solidFill>
                <a:schemeClr val="bg1"/>
              </a:solidFill>
              <a:latin typeface="Calibri" pitchFamily="34" charset="0"/>
            </a:endParaRPr>
          </a:p>
          <a:p>
            <a:pPr algn="ctr"/>
            <a:r>
              <a:rPr lang="pt-BR" sz="3200" dirty="0" smtClean="0">
                <a:solidFill>
                  <a:schemeClr val="bg1"/>
                </a:solidFill>
                <a:sym typeface="Wingdings" pitchFamily="2" charset="2"/>
              </a:rPr>
              <a:t>confecção de produtos</a:t>
            </a:r>
          </a:p>
          <a:p>
            <a:pPr algn="ctr"/>
            <a:endParaRPr lang="pt-BR" sz="2800" b="1" dirty="0">
              <a:solidFill>
                <a:schemeClr val="bg1"/>
              </a:solidFill>
              <a:latin typeface="Calibri" pitchFamily="34" charset="0"/>
              <a:sym typeface="Wingdings" pitchFamily="2" charset="2"/>
            </a:endParaRPr>
          </a:p>
        </p:txBody>
      </p:sp>
      <p:sp>
        <p:nvSpPr>
          <p:cNvPr id="7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781872" y="1855365"/>
            <a:ext cx="4038600" cy="4525963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pt-BR" u="sng" dirty="0" smtClean="0"/>
              <a:t>CHAVEIROS</a:t>
            </a:r>
          </a:p>
          <a:p>
            <a:r>
              <a:rPr lang="pt-BR" dirty="0" smtClean="0"/>
              <a:t>cortar 4 fios de cordão </a:t>
            </a:r>
          </a:p>
          <a:p>
            <a:r>
              <a:rPr lang="pt-BR" dirty="0" smtClean="0"/>
              <a:t>reunir os 4 fios de cordão e transpassar na argola do chaveiro</a:t>
            </a:r>
          </a:p>
          <a:p>
            <a:r>
              <a:rPr lang="pt-BR" dirty="0" smtClean="0"/>
              <a:t>inserir as peças furadas, intercalando com miçangas </a:t>
            </a:r>
          </a:p>
          <a:p>
            <a:r>
              <a:rPr lang="pt-BR" dirty="0" smtClean="0"/>
              <a:t>fazer um nó em cada ponta dos 8 fios </a:t>
            </a:r>
          </a:p>
          <a:p>
            <a:endParaRPr lang="pt-BR" dirty="0"/>
          </a:p>
        </p:txBody>
      </p:sp>
      <p:pic>
        <p:nvPicPr>
          <p:cNvPr id="8" name="Picture 2" descr="E:\PASTAS TOSHIBA\2 2011\HAITI\BRASÍLIA\FOTOS\IMG_7399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42" t="3656" r="14517"/>
          <a:stretch/>
        </p:blipFill>
        <p:spPr bwMode="auto">
          <a:xfrm>
            <a:off x="356264" y="1955973"/>
            <a:ext cx="4421416" cy="43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478039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E:\PASTAS TOSHIBA\2 2011\HAITI\BRASÍLIA\FOTOS\IMG_740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13" t="38494" r="29839" b="6022"/>
          <a:stretch/>
        </p:blipFill>
        <p:spPr bwMode="auto">
          <a:xfrm>
            <a:off x="611560" y="332656"/>
            <a:ext cx="7891295" cy="6132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3306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925888" y="703237"/>
            <a:ext cx="4038600" cy="249478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t-BR" u="sng" dirty="0" smtClean="0"/>
              <a:t>COLARES:</a:t>
            </a:r>
          </a:p>
          <a:p>
            <a:r>
              <a:rPr lang="pt-BR" dirty="0" smtClean="0"/>
              <a:t>separação de 10 fios de colar, miçangas e peças cortadas, aquecidas e furadas</a:t>
            </a:r>
            <a:endParaRPr lang="pt-BR" dirty="0"/>
          </a:p>
        </p:txBody>
      </p:sp>
      <p:pic>
        <p:nvPicPr>
          <p:cNvPr id="11267" name="Picture 3" descr="E:\PASTAS TOSHIBA\2 2011\HAITI\BRASÍLIA\FOTOS\IMG_7367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50" t="16128" r="20967" b="43536"/>
          <a:stretch/>
        </p:blipFill>
        <p:spPr bwMode="auto">
          <a:xfrm>
            <a:off x="223717" y="1814909"/>
            <a:ext cx="4058338" cy="276621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E:\PASTAS TOSHIBA\2 2011\HAITI\BRASÍLIA\FOTOS\IMG_7367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9000" contrast="4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671" t="56526" r="20967" b="16990"/>
          <a:stretch/>
        </p:blipFill>
        <p:spPr bwMode="auto">
          <a:xfrm>
            <a:off x="3017520" y="1124744"/>
            <a:ext cx="1770504" cy="18162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E:\PASTAS TOSHIBA\2 2011\HAITI\BRASÍLIA\FOTOS\IMG_7367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671" t="66305" r="34284" b="16990"/>
          <a:stretch/>
        </p:blipFill>
        <p:spPr bwMode="auto">
          <a:xfrm rot="10800000">
            <a:off x="2411760" y="3089908"/>
            <a:ext cx="720080" cy="1145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Andrea\Documents\UPAN\FOTOS ENVIADAS UPAN\35+ENCONTRO+14+PRODUÇÃO+COLETIVA.JPG"/>
          <p:cNvPicPr>
            <a:picLocks noGrp="1" noChangeAspect="1" noChangeArrowheads="1"/>
          </p:cNvPicPr>
          <p:nvPr>
            <p:ph idx="1"/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99992" y="3213352"/>
            <a:ext cx="4512000" cy="338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43353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323529" y="260648"/>
            <a:ext cx="8640959" cy="4281339"/>
          </a:xfrm>
        </p:spPr>
        <p:txBody>
          <a:bodyPr/>
          <a:lstStyle/>
          <a:p>
            <a:r>
              <a:rPr lang="pt-BR" dirty="0" smtClean="0"/>
              <a:t>inserir peças cortadas, aquecidas e furadas em cada um dos dez fios, com dois nós, intercalando com três miçangas, entre nós</a:t>
            </a:r>
            <a:endParaRPr lang="pt-BR" dirty="0"/>
          </a:p>
        </p:txBody>
      </p:sp>
      <p:pic>
        <p:nvPicPr>
          <p:cNvPr id="18435" name="Picture 3" descr="E:\PASTAS TOSHIBA\2 2011\HAITI\BRASÍLIA\FOTOS\IMG_7379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6" t="13520" r="8747"/>
          <a:stretch/>
        </p:blipFill>
        <p:spPr bwMode="auto">
          <a:xfrm>
            <a:off x="2175652" y="2996952"/>
            <a:ext cx="4700604" cy="3772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upo 10"/>
          <p:cNvGrpSpPr/>
          <p:nvPr/>
        </p:nvGrpSpPr>
        <p:grpSpPr>
          <a:xfrm>
            <a:off x="2122931" y="2060848"/>
            <a:ext cx="4681317" cy="764787"/>
            <a:chOff x="2122931" y="2060848"/>
            <a:chExt cx="4681317" cy="764787"/>
          </a:xfrm>
        </p:grpSpPr>
        <p:sp>
          <p:nvSpPr>
            <p:cNvPr id="6" name="Forma livre 5"/>
            <p:cNvSpPr/>
            <p:nvPr/>
          </p:nvSpPr>
          <p:spPr>
            <a:xfrm>
              <a:off x="2122931" y="2122930"/>
              <a:ext cx="4681317" cy="213574"/>
            </a:xfrm>
            <a:custGeom>
              <a:avLst/>
              <a:gdLst>
                <a:gd name="connsiteX0" fmla="*/ 0 w 4203290"/>
                <a:gd name="connsiteY0" fmla="*/ 149449 h 178946"/>
                <a:gd name="connsiteX1" fmla="*/ 88490 w 4203290"/>
                <a:gd name="connsiteY1" fmla="*/ 134700 h 178946"/>
                <a:gd name="connsiteX2" fmla="*/ 191729 w 4203290"/>
                <a:gd name="connsiteY2" fmla="*/ 119952 h 178946"/>
                <a:gd name="connsiteX3" fmla="*/ 235974 w 4203290"/>
                <a:gd name="connsiteY3" fmla="*/ 105204 h 178946"/>
                <a:gd name="connsiteX4" fmla="*/ 988142 w 4203290"/>
                <a:gd name="connsiteY4" fmla="*/ 119952 h 178946"/>
                <a:gd name="connsiteX5" fmla="*/ 1106129 w 4203290"/>
                <a:gd name="connsiteY5" fmla="*/ 134700 h 178946"/>
                <a:gd name="connsiteX6" fmla="*/ 1150374 w 4203290"/>
                <a:gd name="connsiteY6" fmla="*/ 149449 h 178946"/>
                <a:gd name="connsiteX7" fmla="*/ 1268361 w 4203290"/>
                <a:gd name="connsiteY7" fmla="*/ 178946 h 178946"/>
                <a:gd name="connsiteX8" fmla="*/ 1710812 w 4203290"/>
                <a:gd name="connsiteY8" fmla="*/ 164197 h 178946"/>
                <a:gd name="connsiteX9" fmla="*/ 1769806 w 4203290"/>
                <a:gd name="connsiteY9" fmla="*/ 149449 h 178946"/>
                <a:gd name="connsiteX10" fmla="*/ 1991032 w 4203290"/>
                <a:gd name="connsiteY10" fmla="*/ 119952 h 178946"/>
                <a:gd name="connsiteX11" fmla="*/ 2079522 w 4203290"/>
                <a:gd name="connsiteY11" fmla="*/ 90455 h 178946"/>
                <a:gd name="connsiteX12" fmla="*/ 2979174 w 4203290"/>
                <a:gd name="connsiteY12" fmla="*/ 119952 h 178946"/>
                <a:gd name="connsiteX13" fmla="*/ 3038167 w 4203290"/>
                <a:gd name="connsiteY13" fmla="*/ 134700 h 178946"/>
                <a:gd name="connsiteX14" fmla="*/ 3111909 w 4203290"/>
                <a:gd name="connsiteY14" fmla="*/ 149449 h 178946"/>
                <a:gd name="connsiteX15" fmla="*/ 3465871 w 4203290"/>
                <a:gd name="connsiteY15" fmla="*/ 134700 h 178946"/>
                <a:gd name="connsiteX16" fmla="*/ 3524864 w 4203290"/>
                <a:gd name="connsiteY16" fmla="*/ 90455 h 178946"/>
                <a:gd name="connsiteX17" fmla="*/ 3569109 w 4203290"/>
                <a:gd name="connsiteY17" fmla="*/ 60958 h 178946"/>
                <a:gd name="connsiteX18" fmla="*/ 3642851 w 4203290"/>
                <a:gd name="connsiteY18" fmla="*/ 46210 h 178946"/>
                <a:gd name="connsiteX19" fmla="*/ 3687096 w 4203290"/>
                <a:gd name="connsiteY19" fmla="*/ 31462 h 178946"/>
                <a:gd name="connsiteX20" fmla="*/ 3760838 w 4203290"/>
                <a:gd name="connsiteY20" fmla="*/ 16713 h 178946"/>
                <a:gd name="connsiteX21" fmla="*/ 3805083 w 4203290"/>
                <a:gd name="connsiteY21" fmla="*/ 1965 h 178946"/>
                <a:gd name="connsiteX22" fmla="*/ 4203290 w 4203290"/>
                <a:gd name="connsiteY22" fmla="*/ 1965 h 178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4203290" h="178946">
                  <a:moveTo>
                    <a:pt x="0" y="149449"/>
                  </a:moveTo>
                  <a:lnTo>
                    <a:pt x="88490" y="134700"/>
                  </a:lnTo>
                  <a:cubicBezTo>
                    <a:pt x="122848" y="129414"/>
                    <a:pt x="157642" y="126769"/>
                    <a:pt x="191729" y="119952"/>
                  </a:cubicBezTo>
                  <a:cubicBezTo>
                    <a:pt x="206973" y="116903"/>
                    <a:pt x="221226" y="110120"/>
                    <a:pt x="235974" y="105204"/>
                  </a:cubicBezTo>
                  <a:lnTo>
                    <a:pt x="988142" y="119952"/>
                  </a:lnTo>
                  <a:cubicBezTo>
                    <a:pt x="1027754" y="121295"/>
                    <a:pt x="1067133" y="127610"/>
                    <a:pt x="1106129" y="134700"/>
                  </a:cubicBezTo>
                  <a:cubicBezTo>
                    <a:pt x="1121424" y="137481"/>
                    <a:pt x="1135292" y="145678"/>
                    <a:pt x="1150374" y="149449"/>
                  </a:cubicBezTo>
                  <a:lnTo>
                    <a:pt x="1268361" y="178946"/>
                  </a:lnTo>
                  <a:cubicBezTo>
                    <a:pt x="1415845" y="174030"/>
                    <a:pt x="1563501" y="172862"/>
                    <a:pt x="1710812" y="164197"/>
                  </a:cubicBezTo>
                  <a:cubicBezTo>
                    <a:pt x="1731047" y="163007"/>
                    <a:pt x="1749740" y="152316"/>
                    <a:pt x="1769806" y="149449"/>
                  </a:cubicBezTo>
                  <a:cubicBezTo>
                    <a:pt x="1864256" y="135956"/>
                    <a:pt x="1908406" y="142486"/>
                    <a:pt x="1991032" y="119952"/>
                  </a:cubicBezTo>
                  <a:cubicBezTo>
                    <a:pt x="2021029" y="111771"/>
                    <a:pt x="2079522" y="90455"/>
                    <a:pt x="2079522" y="90455"/>
                  </a:cubicBezTo>
                  <a:cubicBezTo>
                    <a:pt x="2199742" y="93069"/>
                    <a:pt x="2738780" y="94648"/>
                    <a:pt x="2979174" y="119952"/>
                  </a:cubicBezTo>
                  <a:cubicBezTo>
                    <a:pt x="2999332" y="122074"/>
                    <a:pt x="3018380" y="130303"/>
                    <a:pt x="3038167" y="134700"/>
                  </a:cubicBezTo>
                  <a:cubicBezTo>
                    <a:pt x="3062638" y="140138"/>
                    <a:pt x="3087328" y="144533"/>
                    <a:pt x="3111909" y="149449"/>
                  </a:cubicBezTo>
                  <a:cubicBezTo>
                    <a:pt x="3229896" y="144533"/>
                    <a:pt x="3348968" y="151401"/>
                    <a:pt x="3465871" y="134700"/>
                  </a:cubicBezTo>
                  <a:cubicBezTo>
                    <a:pt x="3490204" y="131224"/>
                    <a:pt x="3504862" y="104742"/>
                    <a:pt x="3524864" y="90455"/>
                  </a:cubicBezTo>
                  <a:cubicBezTo>
                    <a:pt x="3539288" y="80152"/>
                    <a:pt x="3552512" y="67182"/>
                    <a:pt x="3569109" y="60958"/>
                  </a:cubicBezTo>
                  <a:cubicBezTo>
                    <a:pt x="3592580" y="52156"/>
                    <a:pt x="3618532" y="52290"/>
                    <a:pt x="3642851" y="46210"/>
                  </a:cubicBezTo>
                  <a:cubicBezTo>
                    <a:pt x="3657933" y="42440"/>
                    <a:pt x="3672014" y="35233"/>
                    <a:pt x="3687096" y="31462"/>
                  </a:cubicBezTo>
                  <a:cubicBezTo>
                    <a:pt x="3711415" y="25382"/>
                    <a:pt x="3736519" y="22793"/>
                    <a:pt x="3760838" y="16713"/>
                  </a:cubicBezTo>
                  <a:cubicBezTo>
                    <a:pt x="3775920" y="12942"/>
                    <a:pt x="3789546" y="2483"/>
                    <a:pt x="3805083" y="1965"/>
                  </a:cubicBezTo>
                  <a:cubicBezTo>
                    <a:pt x="3937745" y="-2457"/>
                    <a:pt x="4070554" y="1965"/>
                    <a:pt x="4203290" y="1965"/>
                  </a:cubicBezTo>
                </a:path>
              </a:pathLst>
            </a:cu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7" name="Retângulo de cantos arredondados 6"/>
            <p:cNvSpPr/>
            <p:nvPr/>
          </p:nvSpPr>
          <p:spPr>
            <a:xfrm>
              <a:off x="2411761" y="2301876"/>
              <a:ext cx="360040" cy="471153"/>
            </a:xfrm>
            <a:prstGeom prst="roundRec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8" name="Elipse 7"/>
            <p:cNvSpPr/>
            <p:nvPr/>
          </p:nvSpPr>
          <p:spPr>
            <a:xfrm>
              <a:off x="2537775" y="2387686"/>
              <a:ext cx="90010" cy="11778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9" name="Forma livre 8"/>
            <p:cNvSpPr/>
            <p:nvPr/>
          </p:nvSpPr>
          <p:spPr>
            <a:xfrm>
              <a:off x="2506390" y="2242882"/>
              <a:ext cx="128716" cy="236990"/>
            </a:xfrm>
            <a:custGeom>
              <a:avLst/>
              <a:gdLst>
                <a:gd name="connsiteX0" fmla="*/ 0 w 128716"/>
                <a:gd name="connsiteY0" fmla="*/ 0 h 250723"/>
                <a:gd name="connsiteX1" fmla="*/ 44245 w 128716"/>
                <a:gd name="connsiteY1" fmla="*/ 162232 h 250723"/>
                <a:gd name="connsiteX2" fmla="*/ 58993 w 128716"/>
                <a:gd name="connsiteY2" fmla="*/ 206477 h 250723"/>
                <a:gd name="connsiteX3" fmla="*/ 88490 w 128716"/>
                <a:gd name="connsiteY3" fmla="*/ 250723 h 250723"/>
                <a:gd name="connsiteX4" fmla="*/ 117987 w 128716"/>
                <a:gd name="connsiteY4" fmla="*/ 0 h 2507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8716" h="250723">
                  <a:moveTo>
                    <a:pt x="0" y="0"/>
                  </a:moveTo>
                  <a:cubicBezTo>
                    <a:pt x="20846" y="104233"/>
                    <a:pt x="6820" y="49958"/>
                    <a:pt x="44245" y="162232"/>
                  </a:cubicBezTo>
                  <a:cubicBezTo>
                    <a:pt x="49161" y="176980"/>
                    <a:pt x="50370" y="193542"/>
                    <a:pt x="58993" y="206477"/>
                  </a:cubicBezTo>
                  <a:lnTo>
                    <a:pt x="88490" y="250723"/>
                  </a:lnTo>
                  <a:cubicBezTo>
                    <a:pt x="156164" y="149210"/>
                    <a:pt x="117987" y="224203"/>
                    <a:pt x="117987" y="0"/>
                  </a:cubicBezTo>
                </a:path>
              </a:pathLst>
            </a:cu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2" name="Elipse 11"/>
            <p:cNvSpPr/>
            <p:nvPr/>
          </p:nvSpPr>
          <p:spPr>
            <a:xfrm>
              <a:off x="3041831" y="2224268"/>
              <a:ext cx="90010" cy="117788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0" name="Elipse 9"/>
            <p:cNvSpPr/>
            <p:nvPr/>
          </p:nvSpPr>
          <p:spPr>
            <a:xfrm>
              <a:off x="3203849" y="2152259"/>
              <a:ext cx="288032" cy="222531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4" name="Elipse 13"/>
            <p:cNvSpPr/>
            <p:nvPr/>
          </p:nvSpPr>
          <p:spPr>
            <a:xfrm>
              <a:off x="3635897" y="2152259"/>
              <a:ext cx="360040" cy="299764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6" name="Elipse 15"/>
            <p:cNvSpPr/>
            <p:nvPr/>
          </p:nvSpPr>
          <p:spPr>
            <a:xfrm>
              <a:off x="4499993" y="2152259"/>
              <a:ext cx="90010" cy="117788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7" name="Elipse 16"/>
            <p:cNvSpPr/>
            <p:nvPr/>
          </p:nvSpPr>
          <p:spPr>
            <a:xfrm>
              <a:off x="4139953" y="2132856"/>
              <a:ext cx="288032" cy="222531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8" name="Retângulo de cantos arredondados 17"/>
            <p:cNvSpPr/>
            <p:nvPr/>
          </p:nvSpPr>
          <p:spPr>
            <a:xfrm>
              <a:off x="4860033" y="2354482"/>
              <a:ext cx="360040" cy="471153"/>
            </a:xfrm>
            <a:prstGeom prst="roundRec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9" name="Elipse 18"/>
            <p:cNvSpPr/>
            <p:nvPr/>
          </p:nvSpPr>
          <p:spPr>
            <a:xfrm>
              <a:off x="4986047" y="2440292"/>
              <a:ext cx="90010" cy="11778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0" name="Forma livre 19"/>
            <p:cNvSpPr/>
            <p:nvPr/>
          </p:nvSpPr>
          <p:spPr>
            <a:xfrm>
              <a:off x="4954662" y="2242174"/>
              <a:ext cx="128716" cy="236990"/>
            </a:xfrm>
            <a:custGeom>
              <a:avLst/>
              <a:gdLst>
                <a:gd name="connsiteX0" fmla="*/ 0 w 128716"/>
                <a:gd name="connsiteY0" fmla="*/ 0 h 250723"/>
                <a:gd name="connsiteX1" fmla="*/ 44245 w 128716"/>
                <a:gd name="connsiteY1" fmla="*/ 162232 h 250723"/>
                <a:gd name="connsiteX2" fmla="*/ 58993 w 128716"/>
                <a:gd name="connsiteY2" fmla="*/ 206477 h 250723"/>
                <a:gd name="connsiteX3" fmla="*/ 88490 w 128716"/>
                <a:gd name="connsiteY3" fmla="*/ 250723 h 250723"/>
                <a:gd name="connsiteX4" fmla="*/ 117987 w 128716"/>
                <a:gd name="connsiteY4" fmla="*/ 0 h 2507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8716" h="250723">
                  <a:moveTo>
                    <a:pt x="0" y="0"/>
                  </a:moveTo>
                  <a:cubicBezTo>
                    <a:pt x="20846" y="104233"/>
                    <a:pt x="6820" y="49958"/>
                    <a:pt x="44245" y="162232"/>
                  </a:cubicBezTo>
                  <a:cubicBezTo>
                    <a:pt x="49161" y="176980"/>
                    <a:pt x="50370" y="193542"/>
                    <a:pt x="58993" y="206477"/>
                  </a:cubicBezTo>
                  <a:lnTo>
                    <a:pt x="88490" y="250723"/>
                  </a:lnTo>
                  <a:cubicBezTo>
                    <a:pt x="156164" y="149210"/>
                    <a:pt x="117987" y="224203"/>
                    <a:pt x="117987" y="0"/>
                  </a:cubicBezTo>
                </a:path>
              </a:pathLst>
            </a:cu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1" name="Elipse 20"/>
            <p:cNvSpPr/>
            <p:nvPr/>
          </p:nvSpPr>
          <p:spPr>
            <a:xfrm>
              <a:off x="5508105" y="2132856"/>
              <a:ext cx="288032" cy="222531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2" name="Elipse 21"/>
            <p:cNvSpPr/>
            <p:nvPr/>
          </p:nvSpPr>
          <p:spPr>
            <a:xfrm>
              <a:off x="5868144" y="2113454"/>
              <a:ext cx="288032" cy="222531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3" name="Elipse 22"/>
            <p:cNvSpPr/>
            <p:nvPr/>
          </p:nvSpPr>
          <p:spPr>
            <a:xfrm>
              <a:off x="5346087" y="2224267"/>
              <a:ext cx="90010" cy="117788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4" name="Elipse 23"/>
            <p:cNvSpPr/>
            <p:nvPr/>
          </p:nvSpPr>
          <p:spPr>
            <a:xfrm>
              <a:off x="6228184" y="2060848"/>
              <a:ext cx="288032" cy="222531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5" name="Elipse 24"/>
            <p:cNvSpPr/>
            <p:nvPr/>
          </p:nvSpPr>
          <p:spPr>
            <a:xfrm>
              <a:off x="6588224" y="2080252"/>
              <a:ext cx="90010" cy="117788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6" name="Elipse 25"/>
            <p:cNvSpPr/>
            <p:nvPr/>
          </p:nvSpPr>
          <p:spPr>
            <a:xfrm>
              <a:off x="2123728" y="2276873"/>
              <a:ext cx="90010" cy="117788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</p:spTree>
    <p:extLst>
      <p:ext uri="{BB962C8B-B14F-4D97-AF65-F5344CB8AC3E}">
        <p14:creationId xmlns:p14="http://schemas.microsoft.com/office/powerpoint/2010/main" val="2998812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395536" y="416829"/>
            <a:ext cx="8280920" cy="2076068"/>
          </a:xfrm>
        </p:spPr>
        <p:txBody>
          <a:bodyPr/>
          <a:lstStyle/>
          <a:p>
            <a:r>
              <a:rPr lang="pt-BR" dirty="0" smtClean="0"/>
              <a:t>preencher dez fios com peças cortadas, aquecidas e furadas, intercaladas com miçangas e nós, reunindo os dez fios de forma que cada fio fique um pouco maior do que o outro</a:t>
            </a:r>
            <a:endParaRPr lang="pt-BR" dirty="0"/>
          </a:p>
        </p:txBody>
      </p:sp>
      <p:pic>
        <p:nvPicPr>
          <p:cNvPr id="19458" name="Picture 2" descr="E:\PASTAS TOSHIBA\2 2011\HAITI\BRASÍLIA\FOTOS\IMG_7380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06" t="17205" r="32258" b="31613"/>
          <a:stretch/>
        </p:blipFill>
        <p:spPr bwMode="auto">
          <a:xfrm>
            <a:off x="395536" y="3300150"/>
            <a:ext cx="4291781" cy="351011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9" name="Picture 3" descr="E:\PASTAS TOSHIBA\2 2011\HAITI\BRASÍLIA\FOTOS\IMG_738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8000" contrast="5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386" t="70342" r="16936" b="2366"/>
          <a:stretch/>
        </p:blipFill>
        <p:spPr bwMode="auto">
          <a:xfrm rot="2142470">
            <a:off x="2023220" y="3044752"/>
            <a:ext cx="4303135" cy="17818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upo 7"/>
          <p:cNvGrpSpPr/>
          <p:nvPr/>
        </p:nvGrpSpPr>
        <p:grpSpPr>
          <a:xfrm rot="8378107">
            <a:off x="5729464" y="4002855"/>
            <a:ext cx="3096344" cy="1685242"/>
            <a:chOff x="1259632" y="4696086"/>
            <a:chExt cx="1615446" cy="1685242"/>
          </a:xfrm>
        </p:grpSpPr>
        <p:sp>
          <p:nvSpPr>
            <p:cNvPr id="6" name="Forma livre 5"/>
            <p:cNvSpPr/>
            <p:nvPr/>
          </p:nvSpPr>
          <p:spPr>
            <a:xfrm>
              <a:off x="1297001" y="4866968"/>
              <a:ext cx="1578077" cy="634180"/>
            </a:xfrm>
            <a:custGeom>
              <a:avLst/>
              <a:gdLst>
                <a:gd name="connsiteX0" fmla="*/ 0 w 1578077"/>
                <a:gd name="connsiteY0" fmla="*/ 0 h 634180"/>
                <a:gd name="connsiteX1" fmla="*/ 103239 w 1578077"/>
                <a:gd name="connsiteY1" fmla="*/ 132735 h 634180"/>
                <a:gd name="connsiteX2" fmla="*/ 147484 w 1578077"/>
                <a:gd name="connsiteY2" fmla="*/ 162232 h 634180"/>
                <a:gd name="connsiteX3" fmla="*/ 176981 w 1578077"/>
                <a:gd name="connsiteY3" fmla="*/ 206477 h 634180"/>
                <a:gd name="connsiteX4" fmla="*/ 221226 w 1578077"/>
                <a:gd name="connsiteY4" fmla="*/ 221226 h 634180"/>
                <a:gd name="connsiteX5" fmla="*/ 280219 w 1578077"/>
                <a:gd name="connsiteY5" fmla="*/ 309716 h 634180"/>
                <a:gd name="connsiteX6" fmla="*/ 324465 w 1578077"/>
                <a:gd name="connsiteY6" fmla="*/ 353961 h 634180"/>
                <a:gd name="connsiteX7" fmla="*/ 398206 w 1578077"/>
                <a:gd name="connsiteY7" fmla="*/ 457200 h 634180"/>
                <a:gd name="connsiteX8" fmla="*/ 442452 w 1578077"/>
                <a:gd name="connsiteY8" fmla="*/ 471948 h 634180"/>
                <a:gd name="connsiteX9" fmla="*/ 486697 w 1578077"/>
                <a:gd name="connsiteY9" fmla="*/ 516193 h 634180"/>
                <a:gd name="connsiteX10" fmla="*/ 634181 w 1578077"/>
                <a:gd name="connsiteY10" fmla="*/ 604684 h 634180"/>
                <a:gd name="connsiteX11" fmla="*/ 737419 w 1578077"/>
                <a:gd name="connsiteY11" fmla="*/ 634180 h 634180"/>
                <a:gd name="connsiteX12" fmla="*/ 1061884 w 1578077"/>
                <a:gd name="connsiteY12" fmla="*/ 619432 h 634180"/>
                <a:gd name="connsiteX13" fmla="*/ 1106129 w 1578077"/>
                <a:gd name="connsiteY13" fmla="*/ 589935 h 634180"/>
                <a:gd name="connsiteX14" fmla="*/ 1150374 w 1578077"/>
                <a:gd name="connsiteY14" fmla="*/ 575187 h 634180"/>
                <a:gd name="connsiteX15" fmla="*/ 1179871 w 1578077"/>
                <a:gd name="connsiteY15" fmla="*/ 516193 h 634180"/>
                <a:gd name="connsiteX16" fmla="*/ 1268361 w 1578077"/>
                <a:gd name="connsiteY16" fmla="*/ 442451 h 634180"/>
                <a:gd name="connsiteX17" fmla="*/ 1386348 w 1578077"/>
                <a:gd name="connsiteY17" fmla="*/ 265471 h 634180"/>
                <a:gd name="connsiteX18" fmla="*/ 1415845 w 1578077"/>
                <a:gd name="connsiteY18" fmla="*/ 221226 h 634180"/>
                <a:gd name="connsiteX19" fmla="*/ 1445342 w 1578077"/>
                <a:gd name="connsiteY19" fmla="*/ 176980 h 634180"/>
                <a:gd name="connsiteX20" fmla="*/ 1533832 w 1578077"/>
                <a:gd name="connsiteY20" fmla="*/ 132735 h 634180"/>
                <a:gd name="connsiteX21" fmla="*/ 1578077 w 1578077"/>
                <a:gd name="connsiteY21" fmla="*/ 103238 h 6341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578077" h="634180">
                  <a:moveTo>
                    <a:pt x="0" y="0"/>
                  </a:moveTo>
                  <a:cubicBezTo>
                    <a:pt x="21700" y="108505"/>
                    <a:pt x="-6110" y="59836"/>
                    <a:pt x="103239" y="132735"/>
                  </a:cubicBezTo>
                  <a:lnTo>
                    <a:pt x="147484" y="162232"/>
                  </a:lnTo>
                  <a:cubicBezTo>
                    <a:pt x="157316" y="176980"/>
                    <a:pt x="163140" y="195404"/>
                    <a:pt x="176981" y="206477"/>
                  </a:cubicBezTo>
                  <a:cubicBezTo>
                    <a:pt x="189120" y="216189"/>
                    <a:pt x="210233" y="210233"/>
                    <a:pt x="221226" y="221226"/>
                  </a:cubicBezTo>
                  <a:cubicBezTo>
                    <a:pt x="246293" y="246293"/>
                    <a:pt x="255151" y="284649"/>
                    <a:pt x="280219" y="309716"/>
                  </a:cubicBezTo>
                  <a:cubicBezTo>
                    <a:pt x="294968" y="324464"/>
                    <a:pt x="311112" y="337938"/>
                    <a:pt x="324465" y="353961"/>
                  </a:cubicBezTo>
                  <a:cubicBezTo>
                    <a:pt x="348922" y="383310"/>
                    <a:pt x="369222" y="433047"/>
                    <a:pt x="398206" y="457200"/>
                  </a:cubicBezTo>
                  <a:cubicBezTo>
                    <a:pt x="410149" y="467153"/>
                    <a:pt x="427703" y="467032"/>
                    <a:pt x="442452" y="471948"/>
                  </a:cubicBezTo>
                  <a:cubicBezTo>
                    <a:pt x="457200" y="486696"/>
                    <a:pt x="470233" y="503388"/>
                    <a:pt x="486697" y="516193"/>
                  </a:cubicBezTo>
                  <a:cubicBezTo>
                    <a:pt x="529590" y="549554"/>
                    <a:pt x="583102" y="582793"/>
                    <a:pt x="634181" y="604684"/>
                  </a:cubicBezTo>
                  <a:cubicBezTo>
                    <a:pt x="663801" y="617378"/>
                    <a:pt x="707485" y="626697"/>
                    <a:pt x="737419" y="634180"/>
                  </a:cubicBezTo>
                  <a:cubicBezTo>
                    <a:pt x="845574" y="629264"/>
                    <a:pt x="954389" y="632331"/>
                    <a:pt x="1061884" y="619432"/>
                  </a:cubicBezTo>
                  <a:cubicBezTo>
                    <a:pt x="1079483" y="617320"/>
                    <a:pt x="1090275" y="597862"/>
                    <a:pt x="1106129" y="589935"/>
                  </a:cubicBezTo>
                  <a:cubicBezTo>
                    <a:pt x="1120034" y="582983"/>
                    <a:pt x="1135626" y="580103"/>
                    <a:pt x="1150374" y="575187"/>
                  </a:cubicBezTo>
                  <a:cubicBezTo>
                    <a:pt x="1160206" y="555522"/>
                    <a:pt x="1167092" y="534084"/>
                    <a:pt x="1179871" y="516193"/>
                  </a:cubicBezTo>
                  <a:cubicBezTo>
                    <a:pt x="1205679" y="480062"/>
                    <a:pt x="1233082" y="465971"/>
                    <a:pt x="1268361" y="442451"/>
                  </a:cubicBezTo>
                  <a:lnTo>
                    <a:pt x="1386348" y="265471"/>
                  </a:lnTo>
                  <a:lnTo>
                    <a:pt x="1415845" y="221226"/>
                  </a:lnTo>
                  <a:cubicBezTo>
                    <a:pt x="1425677" y="206477"/>
                    <a:pt x="1430593" y="186812"/>
                    <a:pt x="1445342" y="176980"/>
                  </a:cubicBezTo>
                  <a:cubicBezTo>
                    <a:pt x="1572151" y="92443"/>
                    <a:pt x="1411703" y="193801"/>
                    <a:pt x="1533832" y="132735"/>
                  </a:cubicBezTo>
                  <a:cubicBezTo>
                    <a:pt x="1549686" y="124808"/>
                    <a:pt x="1578077" y="103238"/>
                    <a:pt x="1578077" y="103238"/>
                  </a:cubicBezTo>
                </a:path>
              </a:pathLst>
            </a:custGeom>
            <a:noFill/>
            <a:ln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0" name="Forma livre 9"/>
            <p:cNvSpPr/>
            <p:nvPr/>
          </p:nvSpPr>
          <p:spPr>
            <a:xfrm>
              <a:off x="1259632" y="4869160"/>
              <a:ext cx="1578077" cy="1008112"/>
            </a:xfrm>
            <a:custGeom>
              <a:avLst/>
              <a:gdLst>
                <a:gd name="connsiteX0" fmla="*/ 0 w 1578077"/>
                <a:gd name="connsiteY0" fmla="*/ 0 h 634180"/>
                <a:gd name="connsiteX1" fmla="*/ 103239 w 1578077"/>
                <a:gd name="connsiteY1" fmla="*/ 132735 h 634180"/>
                <a:gd name="connsiteX2" fmla="*/ 147484 w 1578077"/>
                <a:gd name="connsiteY2" fmla="*/ 162232 h 634180"/>
                <a:gd name="connsiteX3" fmla="*/ 176981 w 1578077"/>
                <a:gd name="connsiteY3" fmla="*/ 206477 h 634180"/>
                <a:gd name="connsiteX4" fmla="*/ 221226 w 1578077"/>
                <a:gd name="connsiteY4" fmla="*/ 221226 h 634180"/>
                <a:gd name="connsiteX5" fmla="*/ 280219 w 1578077"/>
                <a:gd name="connsiteY5" fmla="*/ 309716 h 634180"/>
                <a:gd name="connsiteX6" fmla="*/ 324465 w 1578077"/>
                <a:gd name="connsiteY6" fmla="*/ 353961 h 634180"/>
                <a:gd name="connsiteX7" fmla="*/ 398206 w 1578077"/>
                <a:gd name="connsiteY7" fmla="*/ 457200 h 634180"/>
                <a:gd name="connsiteX8" fmla="*/ 442452 w 1578077"/>
                <a:gd name="connsiteY8" fmla="*/ 471948 h 634180"/>
                <a:gd name="connsiteX9" fmla="*/ 486697 w 1578077"/>
                <a:gd name="connsiteY9" fmla="*/ 516193 h 634180"/>
                <a:gd name="connsiteX10" fmla="*/ 634181 w 1578077"/>
                <a:gd name="connsiteY10" fmla="*/ 604684 h 634180"/>
                <a:gd name="connsiteX11" fmla="*/ 737419 w 1578077"/>
                <a:gd name="connsiteY11" fmla="*/ 634180 h 634180"/>
                <a:gd name="connsiteX12" fmla="*/ 1061884 w 1578077"/>
                <a:gd name="connsiteY12" fmla="*/ 619432 h 634180"/>
                <a:gd name="connsiteX13" fmla="*/ 1106129 w 1578077"/>
                <a:gd name="connsiteY13" fmla="*/ 589935 h 634180"/>
                <a:gd name="connsiteX14" fmla="*/ 1150374 w 1578077"/>
                <a:gd name="connsiteY14" fmla="*/ 575187 h 634180"/>
                <a:gd name="connsiteX15" fmla="*/ 1179871 w 1578077"/>
                <a:gd name="connsiteY15" fmla="*/ 516193 h 634180"/>
                <a:gd name="connsiteX16" fmla="*/ 1268361 w 1578077"/>
                <a:gd name="connsiteY16" fmla="*/ 442451 h 634180"/>
                <a:gd name="connsiteX17" fmla="*/ 1386348 w 1578077"/>
                <a:gd name="connsiteY17" fmla="*/ 265471 h 634180"/>
                <a:gd name="connsiteX18" fmla="*/ 1415845 w 1578077"/>
                <a:gd name="connsiteY18" fmla="*/ 221226 h 634180"/>
                <a:gd name="connsiteX19" fmla="*/ 1445342 w 1578077"/>
                <a:gd name="connsiteY19" fmla="*/ 176980 h 634180"/>
                <a:gd name="connsiteX20" fmla="*/ 1533832 w 1578077"/>
                <a:gd name="connsiteY20" fmla="*/ 132735 h 634180"/>
                <a:gd name="connsiteX21" fmla="*/ 1578077 w 1578077"/>
                <a:gd name="connsiteY21" fmla="*/ 103238 h 6341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578077" h="634180">
                  <a:moveTo>
                    <a:pt x="0" y="0"/>
                  </a:moveTo>
                  <a:cubicBezTo>
                    <a:pt x="21700" y="108505"/>
                    <a:pt x="-6110" y="59836"/>
                    <a:pt x="103239" y="132735"/>
                  </a:cubicBezTo>
                  <a:lnTo>
                    <a:pt x="147484" y="162232"/>
                  </a:lnTo>
                  <a:cubicBezTo>
                    <a:pt x="157316" y="176980"/>
                    <a:pt x="163140" y="195404"/>
                    <a:pt x="176981" y="206477"/>
                  </a:cubicBezTo>
                  <a:cubicBezTo>
                    <a:pt x="189120" y="216189"/>
                    <a:pt x="210233" y="210233"/>
                    <a:pt x="221226" y="221226"/>
                  </a:cubicBezTo>
                  <a:cubicBezTo>
                    <a:pt x="246293" y="246293"/>
                    <a:pt x="255151" y="284649"/>
                    <a:pt x="280219" y="309716"/>
                  </a:cubicBezTo>
                  <a:cubicBezTo>
                    <a:pt x="294968" y="324464"/>
                    <a:pt x="311112" y="337938"/>
                    <a:pt x="324465" y="353961"/>
                  </a:cubicBezTo>
                  <a:cubicBezTo>
                    <a:pt x="348922" y="383310"/>
                    <a:pt x="369222" y="433047"/>
                    <a:pt x="398206" y="457200"/>
                  </a:cubicBezTo>
                  <a:cubicBezTo>
                    <a:pt x="410149" y="467153"/>
                    <a:pt x="427703" y="467032"/>
                    <a:pt x="442452" y="471948"/>
                  </a:cubicBezTo>
                  <a:cubicBezTo>
                    <a:pt x="457200" y="486696"/>
                    <a:pt x="470233" y="503388"/>
                    <a:pt x="486697" y="516193"/>
                  </a:cubicBezTo>
                  <a:cubicBezTo>
                    <a:pt x="529590" y="549554"/>
                    <a:pt x="583102" y="582793"/>
                    <a:pt x="634181" y="604684"/>
                  </a:cubicBezTo>
                  <a:cubicBezTo>
                    <a:pt x="663801" y="617378"/>
                    <a:pt x="707485" y="626697"/>
                    <a:pt x="737419" y="634180"/>
                  </a:cubicBezTo>
                  <a:cubicBezTo>
                    <a:pt x="845574" y="629264"/>
                    <a:pt x="954389" y="632331"/>
                    <a:pt x="1061884" y="619432"/>
                  </a:cubicBezTo>
                  <a:cubicBezTo>
                    <a:pt x="1079483" y="617320"/>
                    <a:pt x="1090275" y="597862"/>
                    <a:pt x="1106129" y="589935"/>
                  </a:cubicBezTo>
                  <a:cubicBezTo>
                    <a:pt x="1120034" y="582983"/>
                    <a:pt x="1135626" y="580103"/>
                    <a:pt x="1150374" y="575187"/>
                  </a:cubicBezTo>
                  <a:cubicBezTo>
                    <a:pt x="1160206" y="555522"/>
                    <a:pt x="1167092" y="534084"/>
                    <a:pt x="1179871" y="516193"/>
                  </a:cubicBezTo>
                  <a:cubicBezTo>
                    <a:pt x="1205679" y="480062"/>
                    <a:pt x="1233082" y="465971"/>
                    <a:pt x="1268361" y="442451"/>
                  </a:cubicBezTo>
                  <a:lnTo>
                    <a:pt x="1386348" y="265471"/>
                  </a:lnTo>
                  <a:lnTo>
                    <a:pt x="1415845" y="221226"/>
                  </a:lnTo>
                  <a:cubicBezTo>
                    <a:pt x="1425677" y="206477"/>
                    <a:pt x="1430593" y="186812"/>
                    <a:pt x="1445342" y="176980"/>
                  </a:cubicBezTo>
                  <a:cubicBezTo>
                    <a:pt x="1572151" y="92443"/>
                    <a:pt x="1411703" y="193801"/>
                    <a:pt x="1533832" y="132735"/>
                  </a:cubicBezTo>
                  <a:cubicBezTo>
                    <a:pt x="1549686" y="124808"/>
                    <a:pt x="1578077" y="103238"/>
                    <a:pt x="1578077" y="103238"/>
                  </a:cubicBezTo>
                </a:path>
              </a:pathLst>
            </a:custGeom>
            <a:noFill/>
            <a:ln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1" name="Forma livre 10"/>
            <p:cNvSpPr/>
            <p:nvPr/>
          </p:nvSpPr>
          <p:spPr>
            <a:xfrm>
              <a:off x="1259632" y="4797152"/>
              <a:ext cx="1578077" cy="1269485"/>
            </a:xfrm>
            <a:custGeom>
              <a:avLst/>
              <a:gdLst>
                <a:gd name="connsiteX0" fmla="*/ 0 w 1578077"/>
                <a:gd name="connsiteY0" fmla="*/ 0 h 634180"/>
                <a:gd name="connsiteX1" fmla="*/ 103239 w 1578077"/>
                <a:gd name="connsiteY1" fmla="*/ 132735 h 634180"/>
                <a:gd name="connsiteX2" fmla="*/ 147484 w 1578077"/>
                <a:gd name="connsiteY2" fmla="*/ 162232 h 634180"/>
                <a:gd name="connsiteX3" fmla="*/ 176981 w 1578077"/>
                <a:gd name="connsiteY3" fmla="*/ 206477 h 634180"/>
                <a:gd name="connsiteX4" fmla="*/ 221226 w 1578077"/>
                <a:gd name="connsiteY4" fmla="*/ 221226 h 634180"/>
                <a:gd name="connsiteX5" fmla="*/ 280219 w 1578077"/>
                <a:gd name="connsiteY5" fmla="*/ 309716 h 634180"/>
                <a:gd name="connsiteX6" fmla="*/ 324465 w 1578077"/>
                <a:gd name="connsiteY6" fmla="*/ 353961 h 634180"/>
                <a:gd name="connsiteX7" fmla="*/ 398206 w 1578077"/>
                <a:gd name="connsiteY7" fmla="*/ 457200 h 634180"/>
                <a:gd name="connsiteX8" fmla="*/ 442452 w 1578077"/>
                <a:gd name="connsiteY8" fmla="*/ 471948 h 634180"/>
                <a:gd name="connsiteX9" fmla="*/ 486697 w 1578077"/>
                <a:gd name="connsiteY9" fmla="*/ 516193 h 634180"/>
                <a:gd name="connsiteX10" fmla="*/ 634181 w 1578077"/>
                <a:gd name="connsiteY10" fmla="*/ 604684 h 634180"/>
                <a:gd name="connsiteX11" fmla="*/ 737419 w 1578077"/>
                <a:gd name="connsiteY11" fmla="*/ 634180 h 634180"/>
                <a:gd name="connsiteX12" fmla="*/ 1061884 w 1578077"/>
                <a:gd name="connsiteY12" fmla="*/ 619432 h 634180"/>
                <a:gd name="connsiteX13" fmla="*/ 1106129 w 1578077"/>
                <a:gd name="connsiteY13" fmla="*/ 589935 h 634180"/>
                <a:gd name="connsiteX14" fmla="*/ 1150374 w 1578077"/>
                <a:gd name="connsiteY14" fmla="*/ 575187 h 634180"/>
                <a:gd name="connsiteX15" fmla="*/ 1179871 w 1578077"/>
                <a:gd name="connsiteY15" fmla="*/ 516193 h 634180"/>
                <a:gd name="connsiteX16" fmla="*/ 1268361 w 1578077"/>
                <a:gd name="connsiteY16" fmla="*/ 442451 h 634180"/>
                <a:gd name="connsiteX17" fmla="*/ 1386348 w 1578077"/>
                <a:gd name="connsiteY17" fmla="*/ 265471 h 634180"/>
                <a:gd name="connsiteX18" fmla="*/ 1415845 w 1578077"/>
                <a:gd name="connsiteY18" fmla="*/ 221226 h 634180"/>
                <a:gd name="connsiteX19" fmla="*/ 1445342 w 1578077"/>
                <a:gd name="connsiteY19" fmla="*/ 176980 h 634180"/>
                <a:gd name="connsiteX20" fmla="*/ 1533832 w 1578077"/>
                <a:gd name="connsiteY20" fmla="*/ 132735 h 634180"/>
                <a:gd name="connsiteX21" fmla="*/ 1578077 w 1578077"/>
                <a:gd name="connsiteY21" fmla="*/ 103238 h 6341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578077" h="634180">
                  <a:moveTo>
                    <a:pt x="0" y="0"/>
                  </a:moveTo>
                  <a:cubicBezTo>
                    <a:pt x="21700" y="108505"/>
                    <a:pt x="-6110" y="59836"/>
                    <a:pt x="103239" y="132735"/>
                  </a:cubicBezTo>
                  <a:lnTo>
                    <a:pt x="147484" y="162232"/>
                  </a:lnTo>
                  <a:cubicBezTo>
                    <a:pt x="157316" y="176980"/>
                    <a:pt x="163140" y="195404"/>
                    <a:pt x="176981" y="206477"/>
                  </a:cubicBezTo>
                  <a:cubicBezTo>
                    <a:pt x="189120" y="216189"/>
                    <a:pt x="210233" y="210233"/>
                    <a:pt x="221226" y="221226"/>
                  </a:cubicBezTo>
                  <a:cubicBezTo>
                    <a:pt x="246293" y="246293"/>
                    <a:pt x="255151" y="284649"/>
                    <a:pt x="280219" y="309716"/>
                  </a:cubicBezTo>
                  <a:cubicBezTo>
                    <a:pt x="294968" y="324464"/>
                    <a:pt x="311112" y="337938"/>
                    <a:pt x="324465" y="353961"/>
                  </a:cubicBezTo>
                  <a:cubicBezTo>
                    <a:pt x="348922" y="383310"/>
                    <a:pt x="369222" y="433047"/>
                    <a:pt x="398206" y="457200"/>
                  </a:cubicBezTo>
                  <a:cubicBezTo>
                    <a:pt x="410149" y="467153"/>
                    <a:pt x="427703" y="467032"/>
                    <a:pt x="442452" y="471948"/>
                  </a:cubicBezTo>
                  <a:cubicBezTo>
                    <a:pt x="457200" y="486696"/>
                    <a:pt x="470233" y="503388"/>
                    <a:pt x="486697" y="516193"/>
                  </a:cubicBezTo>
                  <a:cubicBezTo>
                    <a:pt x="529590" y="549554"/>
                    <a:pt x="583102" y="582793"/>
                    <a:pt x="634181" y="604684"/>
                  </a:cubicBezTo>
                  <a:cubicBezTo>
                    <a:pt x="663801" y="617378"/>
                    <a:pt x="707485" y="626697"/>
                    <a:pt x="737419" y="634180"/>
                  </a:cubicBezTo>
                  <a:cubicBezTo>
                    <a:pt x="845574" y="629264"/>
                    <a:pt x="954389" y="632331"/>
                    <a:pt x="1061884" y="619432"/>
                  </a:cubicBezTo>
                  <a:cubicBezTo>
                    <a:pt x="1079483" y="617320"/>
                    <a:pt x="1090275" y="597862"/>
                    <a:pt x="1106129" y="589935"/>
                  </a:cubicBezTo>
                  <a:cubicBezTo>
                    <a:pt x="1120034" y="582983"/>
                    <a:pt x="1135626" y="580103"/>
                    <a:pt x="1150374" y="575187"/>
                  </a:cubicBezTo>
                  <a:cubicBezTo>
                    <a:pt x="1160206" y="555522"/>
                    <a:pt x="1167092" y="534084"/>
                    <a:pt x="1179871" y="516193"/>
                  </a:cubicBezTo>
                  <a:cubicBezTo>
                    <a:pt x="1205679" y="480062"/>
                    <a:pt x="1233082" y="465971"/>
                    <a:pt x="1268361" y="442451"/>
                  </a:cubicBezTo>
                  <a:lnTo>
                    <a:pt x="1386348" y="265471"/>
                  </a:lnTo>
                  <a:lnTo>
                    <a:pt x="1415845" y="221226"/>
                  </a:lnTo>
                  <a:cubicBezTo>
                    <a:pt x="1425677" y="206477"/>
                    <a:pt x="1430593" y="186812"/>
                    <a:pt x="1445342" y="176980"/>
                  </a:cubicBezTo>
                  <a:cubicBezTo>
                    <a:pt x="1572151" y="92443"/>
                    <a:pt x="1411703" y="193801"/>
                    <a:pt x="1533832" y="132735"/>
                  </a:cubicBezTo>
                  <a:cubicBezTo>
                    <a:pt x="1549686" y="124808"/>
                    <a:pt x="1578077" y="103238"/>
                    <a:pt x="1578077" y="103238"/>
                  </a:cubicBezTo>
                </a:path>
              </a:pathLst>
            </a:custGeom>
            <a:noFill/>
            <a:ln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2" name="Forma livre 11"/>
            <p:cNvSpPr/>
            <p:nvPr/>
          </p:nvSpPr>
          <p:spPr>
            <a:xfrm rot="21291934">
              <a:off x="1259632" y="4797152"/>
              <a:ext cx="1578077" cy="1493893"/>
            </a:xfrm>
            <a:custGeom>
              <a:avLst/>
              <a:gdLst>
                <a:gd name="connsiteX0" fmla="*/ 0 w 1578077"/>
                <a:gd name="connsiteY0" fmla="*/ 0 h 634180"/>
                <a:gd name="connsiteX1" fmla="*/ 103239 w 1578077"/>
                <a:gd name="connsiteY1" fmla="*/ 132735 h 634180"/>
                <a:gd name="connsiteX2" fmla="*/ 147484 w 1578077"/>
                <a:gd name="connsiteY2" fmla="*/ 162232 h 634180"/>
                <a:gd name="connsiteX3" fmla="*/ 176981 w 1578077"/>
                <a:gd name="connsiteY3" fmla="*/ 206477 h 634180"/>
                <a:gd name="connsiteX4" fmla="*/ 221226 w 1578077"/>
                <a:gd name="connsiteY4" fmla="*/ 221226 h 634180"/>
                <a:gd name="connsiteX5" fmla="*/ 280219 w 1578077"/>
                <a:gd name="connsiteY5" fmla="*/ 309716 h 634180"/>
                <a:gd name="connsiteX6" fmla="*/ 324465 w 1578077"/>
                <a:gd name="connsiteY6" fmla="*/ 353961 h 634180"/>
                <a:gd name="connsiteX7" fmla="*/ 398206 w 1578077"/>
                <a:gd name="connsiteY7" fmla="*/ 457200 h 634180"/>
                <a:gd name="connsiteX8" fmla="*/ 442452 w 1578077"/>
                <a:gd name="connsiteY8" fmla="*/ 471948 h 634180"/>
                <a:gd name="connsiteX9" fmla="*/ 486697 w 1578077"/>
                <a:gd name="connsiteY9" fmla="*/ 516193 h 634180"/>
                <a:gd name="connsiteX10" fmla="*/ 634181 w 1578077"/>
                <a:gd name="connsiteY10" fmla="*/ 604684 h 634180"/>
                <a:gd name="connsiteX11" fmla="*/ 737419 w 1578077"/>
                <a:gd name="connsiteY11" fmla="*/ 634180 h 634180"/>
                <a:gd name="connsiteX12" fmla="*/ 1061884 w 1578077"/>
                <a:gd name="connsiteY12" fmla="*/ 619432 h 634180"/>
                <a:gd name="connsiteX13" fmla="*/ 1106129 w 1578077"/>
                <a:gd name="connsiteY13" fmla="*/ 589935 h 634180"/>
                <a:gd name="connsiteX14" fmla="*/ 1150374 w 1578077"/>
                <a:gd name="connsiteY14" fmla="*/ 575187 h 634180"/>
                <a:gd name="connsiteX15" fmla="*/ 1179871 w 1578077"/>
                <a:gd name="connsiteY15" fmla="*/ 516193 h 634180"/>
                <a:gd name="connsiteX16" fmla="*/ 1268361 w 1578077"/>
                <a:gd name="connsiteY16" fmla="*/ 442451 h 634180"/>
                <a:gd name="connsiteX17" fmla="*/ 1386348 w 1578077"/>
                <a:gd name="connsiteY17" fmla="*/ 265471 h 634180"/>
                <a:gd name="connsiteX18" fmla="*/ 1415845 w 1578077"/>
                <a:gd name="connsiteY18" fmla="*/ 221226 h 634180"/>
                <a:gd name="connsiteX19" fmla="*/ 1445342 w 1578077"/>
                <a:gd name="connsiteY19" fmla="*/ 176980 h 634180"/>
                <a:gd name="connsiteX20" fmla="*/ 1533832 w 1578077"/>
                <a:gd name="connsiteY20" fmla="*/ 132735 h 634180"/>
                <a:gd name="connsiteX21" fmla="*/ 1578077 w 1578077"/>
                <a:gd name="connsiteY21" fmla="*/ 103238 h 6341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578077" h="634180">
                  <a:moveTo>
                    <a:pt x="0" y="0"/>
                  </a:moveTo>
                  <a:cubicBezTo>
                    <a:pt x="21700" y="108505"/>
                    <a:pt x="-6110" y="59836"/>
                    <a:pt x="103239" y="132735"/>
                  </a:cubicBezTo>
                  <a:lnTo>
                    <a:pt x="147484" y="162232"/>
                  </a:lnTo>
                  <a:cubicBezTo>
                    <a:pt x="157316" y="176980"/>
                    <a:pt x="163140" y="195404"/>
                    <a:pt x="176981" y="206477"/>
                  </a:cubicBezTo>
                  <a:cubicBezTo>
                    <a:pt x="189120" y="216189"/>
                    <a:pt x="210233" y="210233"/>
                    <a:pt x="221226" y="221226"/>
                  </a:cubicBezTo>
                  <a:cubicBezTo>
                    <a:pt x="246293" y="246293"/>
                    <a:pt x="255151" y="284649"/>
                    <a:pt x="280219" y="309716"/>
                  </a:cubicBezTo>
                  <a:cubicBezTo>
                    <a:pt x="294968" y="324464"/>
                    <a:pt x="311112" y="337938"/>
                    <a:pt x="324465" y="353961"/>
                  </a:cubicBezTo>
                  <a:cubicBezTo>
                    <a:pt x="348922" y="383310"/>
                    <a:pt x="369222" y="433047"/>
                    <a:pt x="398206" y="457200"/>
                  </a:cubicBezTo>
                  <a:cubicBezTo>
                    <a:pt x="410149" y="467153"/>
                    <a:pt x="427703" y="467032"/>
                    <a:pt x="442452" y="471948"/>
                  </a:cubicBezTo>
                  <a:cubicBezTo>
                    <a:pt x="457200" y="486696"/>
                    <a:pt x="470233" y="503388"/>
                    <a:pt x="486697" y="516193"/>
                  </a:cubicBezTo>
                  <a:cubicBezTo>
                    <a:pt x="529590" y="549554"/>
                    <a:pt x="583102" y="582793"/>
                    <a:pt x="634181" y="604684"/>
                  </a:cubicBezTo>
                  <a:cubicBezTo>
                    <a:pt x="663801" y="617378"/>
                    <a:pt x="707485" y="626697"/>
                    <a:pt x="737419" y="634180"/>
                  </a:cubicBezTo>
                  <a:cubicBezTo>
                    <a:pt x="845574" y="629264"/>
                    <a:pt x="954389" y="632331"/>
                    <a:pt x="1061884" y="619432"/>
                  </a:cubicBezTo>
                  <a:cubicBezTo>
                    <a:pt x="1079483" y="617320"/>
                    <a:pt x="1090275" y="597862"/>
                    <a:pt x="1106129" y="589935"/>
                  </a:cubicBezTo>
                  <a:cubicBezTo>
                    <a:pt x="1120034" y="582983"/>
                    <a:pt x="1135626" y="580103"/>
                    <a:pt x="1150374" y="575187"/>
                  </a:cubicBezTo>
                  <a:cubicBezTo>
                    <a:pt x="1160206" y="555522"/>
                    <a:pt x="1167092" y="534084"/>
                    <a:pt x="1179871" y="516193"/>
                  </a:cubicBezTo>
                  <a:cubicBezTo>
                    <a:pt x="1205679" y="480062"/>
                    <a:pt x="1233082" y="465971"/>
                    <a:pt x="1268361" y="442451"/>
                  </a:cubicBezTo>
                  <a:lnTo>
                    <a:pt x="1386348" y="265471"/>
                  </a:lnTo>
                  <a:lnTo>
                    <a:pt x="1415845" y="221226"/>
                  </a:lnTo>
                  <a:cubicBezTo>
                    <a:pt x="1425677" y="206477"/>
                    <a:pt x="1430593" y="186812"/>
                    <a:pt x="1445342" y="176980"/>
                  </a:cubicBezTo>
                  <a:cubicBezTo>
                    <a:pt x="1572151" y="92443"/>
                    <a:pt x="1411703" y="193801"/>
                    <a:pt x="1533832" y="132735"/>
                  </a:cubicBezTo>
                  <a:cubicBezTo>
                    <a:pt x="1549686" y="124808"/>
                    <a:pt x="1578077" y="103238"/>
                    <a:pt x="1578077" y="103238"/>
                  </a:cubicBezTo>
                </a:path>
              </a:pathLst>
            </a:custGeom>
            <a:noFill/>
            <a:ln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3" name="Forma livre 12"/>
            <p:cNvSpPr/>
            <p:nvPr/>
          </p:nvSpPr>
          <p:spPr>
            <a:xfrm>
              <a:off x="1259632" y="4797153"/>
              <a:ext cx="1578077" cy="936104"/>
            </a:xfrm>
            <a:custGeom>
              <a:avLst/>
              <a:gdLst>
                <a:gd name="connsiteX0" fmla="*/ 0 w 1578077"/>
                <a:gd name="connsiteY0" fmla="*/ 0 h 634180"/>
                <a:gd name="connsiteX1" fmla="*/ 103239 w 1578077"/>
                <a:gd name="connsiteY1" fmla="*/ 132735 h 634180"/>
                <a:gd name="connsiteX2" fmla="*/ 147484 w 1578077"/>
                <a:gd name="connsiteY2" fmla="*/ 162232 h 634180"/>
                <a:gd name="connsiteX3" fmla="*/ 176981 w 1578077"/>
                <a:gd name="connsiteY3" fmla="*/ 206477 h 634180"/>
                <a:gd name="connsiteX4" fmla="*/ 221226 w 1578077"/>
                <a:gd name="connsiteY4" fmla="*/ 221226 h 634180"/>
                <a:gd name="connsiteX5" fmla="*/ 280219 w 1578077"/>
                <a:gd name="connsiteY5" fmla="*/ 309716 h 634180"/>
                <a:gd name="connsiteX6" fmla="*/ 324465 w 1578077"/>
                <a:gd name="connsiteY6" fmla="*/ 353961 h 634180"/>
                <a:gd name="connsiteX7" fmla="*/ 398206 w 1578077"/>
                <a:gd name="connsiteY7" fmla="*/ 457200 h 634180"/>
                <a:gd name="connsiteX8" fmla="*/ 442452 w 1578077"/>
                <a:gd name="connsiteY8" fmla="*/ 471948 h 634180"/>
                <a:gd name="connsiteX9" fmla="*/ 486697 w 1578077"/>
                <a:gd name="connsiteY9" fmla="*/ 516193 h 634180"/>
                <a:gd name="connsiteX10" fmla="*/ 634181 w 1578077"/>
                <a:gd name="connsiteY10" fmla="*/ 604684 h 634180"/>
                <a:gd name="connsiteX11" fmla="*/ 737419 w 1578077"/>
                <a:gd name="connsiteY11" fmla="*/ 634180 h 634180"/>
                <a:gd name="connsiteX12" fmla="*/ 1061884 w 1578077"/>
                <a:gd name="connsiteY12" fmla="*/ 619432 h 634180"/>
                <a:gd name="connsiteX13" fmla="*/ 1106129 w 1578077"/>
                <a:gd name="connsiteY13" fmla="*/ 589935 h 634180"/>
                <a:gd name="connsiteX14" fmla="*/ 1150374 w 1578077"/>
                <a:gd name="connsiteY14" fmla="*/ 575187 h 634180"/>
                <a:gd name="connsiteX15" fmla="*/ 1179871 w 1578077"/>
                <a:gd name="connsiteY15" fmla="*/ 516193 h 634180"/>
                <a:gd name="connsiteX16" fmla="*/ 1268361 w 1578077"/>
                <a:gd name="connsiteY16" fmla="*/ 442451 h 634180"/>
                <a:gd name="connsiteX17" fmla="*/ 1386348 w 1578077"/>
                <a:gd name="connsiteY17" fmla="*/ 265471 h 634180"/>
                <a:gd name="connsiteX18" fmla="*/ 1415845 w 1578077"/>
                <a:gd name="connsiteY18" fmla="*/ 221226 h 634180"/>
                <a:gd name="connsiteX19" fmla="*/ 1445342 w 1578077"/>
                <a:gd name="connsiteY19" fmla="*/ 176980 h 634180"/>
                <a:gd name="connsiteX20" fmla="*/ 1533832 w 1578077"/>
                <a:gd name="connsiteY20" fmla="*/ 132735 h 634180"/>
                <a:gd name="connsiteX21" fmla="*/ 1578077 w 1578077"/>
                <a:gd name="connsiteY21" fmla="*/ 103238 h 6341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578077" h="634180">
                  <a:moveTo>
                    <a:pt x="0" y="0"/>
                  </a:moveTo>
                  <a:cubicBezTo>
                    <a:pt x="21700" y="108505"/>
                    <a:pt x="-6110" y="59836"/>
                    <a:pt x="103239" y="132735"/>
                  </a:cubicBezTo>
                  <a:lnTo>
                    <a:pt x="147484" y="162232"/>
                  </a:lnTo>
                  <a:cubicBezTo>
                    <a:pt x="157316" y="176980"/>
                    <a:pt x="163140" y="195404"/>
                    <a:pt x="176981" y="206477"/>
                  </a:cubicBezTo>
                  <a:cubicBezTo>
                    <a:pt x="189120" y="216189"/>
                    <a:pt x="210233" y="210233"/>
                    <a:pt x="221226" y="221226"/>
                  </a:cubicBezTo>
                  <a:cubicBezTo>
                    <a:pt x="246293" y="246293"/>
                    <a:pt x="255151" y="284649"/>
                    <a:pt x="280219" y="309716"/>
                  </a:cubicBezTo>
                  <a:cubicBezTo>
                    <a:pt x="294968" y="324464"/>
                    <a:pt x="311112" y="337938"/>
                    <a:pt x="324465" y="353961"/>
                  </a:cubicBezTo>
                  <a:cubicBezTo>
                    <a:pt x="348922" y="383310"/>
                    <a:pt x="369222" y="433047"/>
                    <a:pt x="398206" y="457200"/>
                  </a:cubicBezTo>
                  <a:cubicBezTo>
                    <a:pt x="410149" y="467153"/>
                    <a:pt x="427703" y="467032"/>
                    <a:pt x="442452" y="471948"/>
                  </a:cubicBezTo>
                  <a:cubicBezTo>
                    <a:pt x="457200" y="486696"/>
                    <a:pt x="470233" y="503388"/>
                    <a:pt x="486697" y="516193"/>
                  </a:cubicBezTo>
                  <a:cubicBezTo>
                    <a:pt x="529590" y="549554"/>
                    <a:pt x="583102" y="582793"/>
                    <a:pt x="634181" y="604684"/>
                  </a:cubicBezTo>
                  <a:cubicBezTo>
                    <a:pt x="663801" y="617378"/>
                    <a:pt x="707485" y="626697"/>
                    <a:pt x="737419" y="634180"/>
                  </a:cubicBezTo>
                  <a:cubicBezTo>
                    <a:pt x="845574" y="629264"/>
                    <a:pt x="954389" y="632331"/>
                    <a:pt x="1061884" y="619432"/>
                  </a:cubicBezTo>
                  <a:cubicBezTo>
                    <a:pt x="1079483" y="617320"/>
                    <a:pt x="1090275" y="597862"/>
                    <a:pt x="1106129" y="589935"/>
                  </a:cubicBezTo>
                  <a:cubicBezTo>
                    <a:pt x="1120034" y="582983"/>
                    <a:pt x="1135626" y="580103"/>
                    <a:pt x="1150374" y="575187"/>
                  </a:cubicBezTo>
                  <a:cubicBezTo>
                    <a:pt x="1160206" y="555522"/>
                    <a:pt x="1167092" y="534084"/>
                    <a:pt x="1179871" y="516193"/>
                  </a:cubicBezTo>
                  <a:cubicBezTo>
                    <a:pt x="1205679" y="480062"/>
                    <a:pt x="1233082" y="465971"/>
                    <a:pt x="1268361" y="442451"/>
                  </a:cubicBezTo>
                  <a:lnTo>
                    <a:pt x="1386348" y="265471"/>
                  </a:lnTo>
                  <a:lnTo>
                    <a:pt x="1415845" y="221226"/>
                  </a:lnTo>
                  <a:cubicBezTo>
                    <a:pt x="1425677" y="206477"/>
                    <a:pt x="1430593" y="186812"/>
                    <a:pt x="1445342" y="176980"/>
                  </a:cubicBezTo>
                  <a:cubicBezTo>
                    <a:pt x="1572151" y="92443"/>
                    <a:pt x="1411703" y="193801"/>
                    <a:pt x="1533832" y="132735"/>
                  </a:cubicBezTo>
                  <a:cubicBezTo>
                    <a:pt x="1549686" y="124808"/>
                    <a:pt x="1578077" y="103238"/>
                    <a:pt x="1578077" y="103238"/>
                  </a:cubicBezTo>
                </a:path>
              </a:pathLst>
            </a:custGeom>
            <a:noFill/>
            <a:ln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4" name="Forma livre 13"/>
            <p:cNvSpPr/>
            <p:nvPr/>
          </p:nvSpPr>
          <p:spPr>
            <a:xfrm rot="21265387">
              <a:off x="1259632" y="4725144"/>
              <a:ext cx="1578077" cy="1656184"/>
            </a:xfrm>
            <a:custGeom>
              <a:avLst/>
              <a:gdLst>
                <a:gd name="connsiteX0" fmla="*/ 0 w 1578077"/>
                <a:gd name="connsiteY0" fmla="*/ 0 h 634180"/>
                <a:gd name="connsiteX1" fmla="*/ 103239 w 1578077"/>
                <a:gd name="connsiteY1" fmla="*/ 132735 h 634180"/>
                <a:gd name="connsiteX2" fmla="*/ 147484 w 1578077"/>
                <a:gd name="connsiteY2" fmla="*/ 162232 h 634180"/>
                <a:gd name="connsiteX3" fmla="*/ 176981 w 1578077"/>
                <a:gd name="connsiteY3" fmla="*/ 206477 h 634180"/>
                <a:gd name="connsiteX4" fmla="*/ 221226 w 1578077"/>
                <a:gd name="connsiteY4" fmla="*/ 221226 h 634180"/>
                <a:gd name="connsiteX5" fmla="*/ 280219 w 1578077"/>
                <a:gd name="connsiteY5" fmla="*/ 309716 h 634180"/>
                <a:gd name="connsiteX6" fmla="*/ 324465 w 1578077"/>
                <a:gd name="connsiteY6" fmla="*/ 353961 h 634180"/>
                <a:gd name="connsiteX7" fmla="*/ 398206 w 1578077"/>
                <a:gd name="connsiteY7" fmla="*/ 457200 h 634180"/>
                <a:gd name="connsiteX8" fmla="*/ 442452 w 1578077"/>
                <a:gd name="connsiteY8" fmla="*/ 471948 h 634180"/>
                <a:gd name="connsiteX9" fmla="*/ 486697 w 1578077"/>
                <a:gd name="connsiteY9" fmla="*/ 516193 h 634180"/>
                <a:gd name="connsiteX10" fmla="*/ 634181 w 1578077"/>
                <a:gd name="connsiteY10" fmla="*/ 604684 h 634180"/>
                <a:gd name="connsiteX11" fmla="*/ 737419 w 1578077"/>
                <a:gd name="connsiteY11" fmla="*/ 634180 h 634180"/>
                <a:gd name="connsiteX12" fmla="*/ 1061884 w 1578077"/>
                <a:gd name="connsiteY12" fmla="*/ 619432 h 634180"/>
                <a:gd name="connsiteX13" fmla="*/ 1106129 w 1578077"/>
                <a:gd name="connsiteY13" fmla="*/ 589935 h 634180"/>
                <a:gd name="connsiteX14" fmla="*/ 1150374 w 1578077"/>
                <a:gd name="connsiteY14" fmla="*/ 575187 h 634180"/>
                <a:gd name="connsiteX15" fmla="*/ 1179871 w 1578077"/>
                <a:gd name="connsiteY15" fmla="*/ 516193 h 634180"/>
                <a:gd name="connsiteX16" fmla="*/ 1268361 w 1578077"/>
                <a:gd name="connsiteY16" fmla="*/ 442451 h 634180"/>
                <a:gd name="connsiteX17" fmla="*/ 1386348 w 1578077"/>
                <a:gd name="connsiteY17" fmla="*/ 265471 h 634180"/>
                <a:gd name="connsiteX18" fmla="*/ 1415845 w 1578077"/>
                <a:gd name="connsiteY18" fmla="*/ 221226 h 634180"/>
                <a:gd name="connsiteX19" fmla="*/ 1445342 w 1578077"/>
                <a:gd name="connsiteY19" fmla="*/ 176980 h 634180"/>
                <a:gd name="connsiteX20" fmla="*/ 1533832 w 1578077"/>
                <a:gd name="connsiteY20" fmla="*/ 132735 h 634180"/>
                <a:gd name="connsiteX21" fmla="*/ 1578077 w 1578077"/>
                <a:gd name="connsiteY21" fmla="*/ 103238 h 6341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578077" h="634180">
                  <a:moveTo>
                    <a:pt x="0" y="0"/>
                  </a:moveTo>
                  <a:cubicBezTo>
                    <a:pt x="21700" y="108505"/>
                    <a:pt x="-6110" y="59836"/>
                    <a:pt x="103239" y="132735"/>
                  </a:cubicBezTo>
                  <a:lnTo>
                    <a:pt x="147484" y="162232"/>
                  </a:lnTo>
                  <a:cubicBezTo>
                    <a:pt x="157316" y="176980"/>
                    <a:pt x="163140" y="195404"/>
                    <a:pt x="176981" y="206477"/>
                  </a:cubicBezTo>
                  <a:cubicBezTo>
                    <a:pt x="189120" y="216189"/>
                    <a:pt x="210233" y="210233"/>
                    <a:pt x="221226" y="221226"/>
                  </a:cubicBezTo>
                  <a:cubicBezTo>
                    <a:pt x="246293" y="246293"/>
                    <a:pt x="255151" y="284649"/>
                    <a:pt x="280219" y="309716"/>
                  </a:cubicBezTo>
                  <a:cubicBezTo>
                    <a:pt x="294968" y="324464"/>
                    <a:pt x="311112" y="337938"/>
                    <a:pt x="324465" y="353961"/>
                  </a:cubicBezTo>
                  <a:cubicBezTo>
                    <a:pt x="348922" y="383310"/>
                    <a:pt x="369222" y="433047"/>
                    <a:pt x="398206" y="457200"/>
                  </a:cubicBezTo>
                  <a:cubicBezTo>
                    <a:pt x="410149" y="467153"/>
                    <a:pt x="427703" y="467032"/>
                    <a:pt x="442452" y="471948"/>
                  </a:cubicBezTo>
                  <a:cubicBezTo>
                    <a:pt x="457200" y="486696"/>
                    <a:pt x="470233" y="503388"/>
                    <a:pt x="486697" y="516193"/>
                  </a:cubicBezTo>
                  <a:cubicBezTo>
                    <a:pt x="529590" y="549554"/>
                    <a:pt x="583102" y="582793"/>
                    <a:pt x="634181" y="604684"/>
                  </a:cubicBezTo>
                  <a:cubicBezTo>
                    <a:pt x="663801" y="617378"/>
                    <a:pt x="707485" y="626697"/>
                    <a:pt x="737419" y="634180"/>
                  </a:cubicBezTo>
                  <a:cubicBezTo>
                    <a:pt x="845574" y="629264"/>
                    <a:pt x="954389" y="632331"/>
                    <a:pt x="1061884" y="619432"/>
                  </a:cubicBezTo>
                  <a:cubicBezTo>
                    <a:pt x="1079483" y="617320"/>
                    <a:pt x="1090275" y="597862"/>
                    <a:pt x="1106129" y="589935"/>
                  </a:cubicBezTo>
                  <a:cubicBezTo>
                    <a:pt x="1120034" y="582983"/>
                    <a:pt x="1135626" y="580103"/>
                    <a:pt x="1150374" y="575187"/>
                  </a:cubicBezTo>
                  <a:cubicBezTo>
                    <a:pt x="1160206" y="555522"/>
                    <a:pt x="1167092" y="534084"/>
                    <a:pt x="1179871" y="516193"/>
                  </a:cubicBezTo>
                  <a:cubicBezTo>
                    <a:pt x="1205679" y="480062"/>
                    <a:pt x="1233082" y="465971"/>
                    <a:pt x="1268361" y="442451"/>
                  </a:cubicBezTo>
                  <a:lnTo>
                    <a:pt x="1386348" y="265471"/>
                  </a:lnTo>
                  <a:lnTo>
                    <a:pt x="1415845" y="221226"/>
                  </a:lnTo>
                  <a:cubicBezTo>
                    <a:pt x="1425677" y="206477"/>
                    <a:pt x="1430593" y="186812"/>
                    <a:pt x="1445342" y="176980"/>
                  </a:cubicBezTo>
                  <a:cubicBezTo>
                    <a:pt x="1572151" y="92443"/>
                    <a:pt x="1411703" y="193801"/>
                    <a:pt x="1533832" y="132735"/>
                  </a:cubicBezTo>
                  <a:cubicBezTo>
                    <a:pt x="1549686" y="124808"/>
                    <a:pt x="1578077" y="103238"/>
                    <a:pt x="1578077" y="103238"/>
                  </a:cubicBezTo>
                </a:path>
              </a:pathLst>
            </a:custGeom>
            <a:noFill/>
            <a:ln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5" name="Forma livre 14"/>
            <p:cNvSpPr/>
            <p:nvPr/>
          </p:nvSpPr>
          <p:spPr>
            <a:xfrm rot="21180413">
              <a:off x="1259632" y="4744181"/>
              <a:ext cx="1578077" cy="1349877"/>
            </a:xfrm>
            <a:custGeom>
              <a:avLst/>
              <a:gdLst>
                <a:gd name="connsiteX0" fmla="*/ 0 w 1578077"/>
                <a:gd name="connsiteY0" fmla="*/ 0 h 634180"/>
                <a:gd name="connsiteX1" fmla="*/ 103239 w 1578077"/>
                <a:gd name="connsiteY1" fmla="*/ 132735 h 634180"/>
                <a:gd name="connsiteX2" fmla="*/ 147484 w 1578077"/>
                <a:gd name="connsiteY2" fmla="*/ 162232 h 634180"/>
                <a:gd name="connsiteX3" fmla="*/ 176981 w 1578077"/>
                <a:gd name="connsiteY3" fmla="*/ 206477 h 634180"/>
                <a:gd name="connsiteX4" fmla="*/ 221226 w 1578077"/>
                <a:gd name="connsiteY4" fmla="*/ 221226 h 634180"/>
                <a:gd name="connsiteX5" fmla="*/ 280219 w 1578077"/>
                <a:gd name="connsiteY5" fmla="*/ 309716 h 634180"/>
                <a:gd name="connsiteX6" fmla="*/ 324465 w 1578077"/>
                <a:gd name="connsiteY6" fmla="*/ 353961 h 634180"/>
                <a:gd name="connsiteX7" fmla="*/ 398206 w 1578077"/>
                <a:gd name="connsiteY7" fmla="*/ 457200 h 634180"/>
                <a:gd name="connsiteX8" fmla="*/ 442452 w 1578077"/>
                <a:gd name="connsiteY8" fmla="*/ 471948 h 634180"/>
                <a:gd name="connsiteX9" fmla="*/ 486697 w 1578077"/>
                <a:gd name="connsiteY9" fmla="*/ 516193 h 634180"/>
                <a:gd name="connsiteX10" fmla="*/ 634181 w 1578077"/>
                <a:gd name="connsiteY10" fmla="*/ 604684 h 634180"/>
                <a:gd name="connsiteX11" fmla="*/ 737419 w 1578077"/>
                <a:gd name="connsiteY11" fmla="*/ 634180 h 634180"/>
                <a:gd name="connsiteX12" fmla="*/ 1061884 w 1578077"/>
                <a:gd name="connsiteY12" fmla="*/ 619432 h 634180"/>
                <a:gd name="connsiteX13" fmla="*/ 1106129 w 1578077"/>
                <a:gd name="connsiteY13" fmla="*/ 589935 h 634180"/>
                <a:gd name="connsiteX14" fmla="*/ 1150374 w 1578077"/>
                <a:gd name="connsiteY14" fmla="*/ 575187 h 634180"/>
                <a:gd name="connsiteX15" fmla="*/ 1179871 w 1578077"/>
                <a:gd name="connsiteY15" fmla="*/ 516193 h 634180"/>
                <a:gd name="connsiteX16" fmla="*/ 1268361 w 1578077"/>
                <a:gd name="connsiteY16" fmla="*/ 442451 h 634180"/>
                <a:gd name="connsiteX17" fmla="*/ 1386348 w 1578077"/>
                <a:gd name="connsiteY17" fmla="*/ 265471 h 634180"/>
                <a:gd name="connsiteX18" fmla="*/ 1415845 w 1578077"/>
                <a:gd name="connsiteY18" fmla="*/ 221226 h 634180"/>
                <a:gd name="connsiteX19" fmla="*/ 1445342 w 1578077"/>
                <a:gd name="connsiteY19" fmla="*/ 176980 h 634180"/>
                <a:gd name="connsiteX20" fmla="*/ 1533832 w 1578077"/>
                <a:gd name="connsiteY20" fmla="*/ 132735 h 634180"/>
                <a:gd name="connsiteX21" fmla="*/ 1578077 w 1578077"/>
                <a:gd name="connsiteY21" fmla="*/ 103238 h 6341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578077" h="634180">
                  <a:moveTo>
                    <a:pt x="0" y="0"/>
                  </a:moveTo>
                  <a:cubicBezTo>
                    <a:pt x="21700" y="108505"/>
                    <a:pt x="-6110" y="59836"/>
                    <a:pt x="103239" y="132735"/>
                  </a:cubicBezTo>
                  <a:lnTo>
                    <a:pt x="147484" y="162232"/>
                  </a:lnTo>
                  <a:cubicBezTo>
                    <a:pt x="157316" y="176980"/>
                    <a:pt x="163140" y="195404"/>
                    <a:pt x="176981" y="206477"/>
                  </a:cubicBezTo>
                  <a:cubicBezTo>
                    <a:pt x="189120" y="216189"/>
                    <a:pt x="210233" y="210233"/>
                    <a:pt x="221226" y="221226"/>
                  </a:cubicBezTo>
                  <a:cubicBezTo>
                    <a:pt x="246293" y="246293"/>
                    <a:pt x="255151" y="284649"/>
                    <a:pt x="280219" y="309716"/>
                  </a:cubicBezTo>
                  <a:cubicBezTo>
                    <a:pt x="294968" y="324464"/>
                    <a:pt x="311112" y="337938"/>
                    <a:pt x="324465" y="353961"/>
                  </a:cubicBezTo>
                  <a:cubicBezTo>
                    <a:pt x="348922" y="383310"/>
                    <a:pt x="369222" y="433047"/>
                    <a:pt x="398206" y="457200"/>
                  </a:cubicBezTo>
                  <a:cubicBezTo>
                    <a:pt x="410149" y="467153"/>
                    <a:pt x="427703" y="467032"/>
                    <a:pt x="442452" y="471948"/>
                  </a:cubicBezTo>
                  <a:cubicBezTo>
                    <a:pt x="457200" y="486696"/>
                    <a:pt x="470233" y="503388"/>
                    <a:pt x="486697" y="516193"/>
                  </a:cubicBezTo>
                  <a:cubicBezTo>
                    <a:pt x="529590" y="549554"/>
                    <a:pt x="583102" y="582793"/>
                    <a:pt x="634181" y="604684"/>
                  </a:cubicBezTo>
                  <a:cubicBezTo>
                    <a:pt x="663801" y="617378"/>
                    <a:pt x="707485" y="626697"/>
                    <a:pt x="737419" y="634180"/>
                  </a:cubicBezTo>
                  <a:cubicBezTo>
                    <a:pt x="845574" y="629264"/>
                    <a:pt x="954389" y="632331"/>
                    <a:pt x="1061884" y="619432"/>
                  </a:cubicBezTo>
                  <a:cubicBezTo>
                    <a:pt x="1079483" y="617320"/>
                    <a:pt x="1090275" y="597862"/>
                    <a:pt x="1106129" y="589935"/>
                  </a:cubicBezTo>
                  <a:cubicBezTo>
                    <a:pt x="1120034" y="582983"/>
                    <a:pt x="1135626" y="580103"/>
                    <a:pt x="1150374" y="575187"/>
                  </a:cubicBezTo>
                  <a:cubicBezTo>
                    <a:pt x="1160206" y="555522"/>
                    <a:pt x="1167092" y="534084"/>
                    <a:pt x="1179871" y="516193"/>
                  </a:cubicBezTo>
                  <a:cubicBezTo>
                    <a:pt x="1205679" y="480062"/>
                    <a:pt x="1233082" y="465971"/>
                    <a:pt x="1268361" y="442451"/>
                  </a:cubicBezTo>
                  <a:lnTo>
                    <a:pt x="1386348" y="265471"/>
                  </a:lnTo>
                  <a:lnTo>
                    <a:pt x="1415845" y="221226"/>
                  </a:lnTo>
                  <a:cubicBezTo>
                    <a:pt x="1425677" y="206477"/>
                    <a:pt x="1430593" y="186812"/>
                    <a:pt x="1445342" y="176980"/>
                  </a:cubicBezTo>
                  <a:cubicBezTo>
                    <a:pt x="1572151" y="92443"/>
                    <a:pt x="1411703" y="193801"/>
                    <a:pt x="1533832" y="132735"/>
                  </a:cubicBezTo>
                  <a:cubicBezTo>
                    <a:pt x="1549686" y="124808"/>
                    <a:pt x="1578077" y="103238"/>
                    <a:pt x="1578077" y="103238"/>
                  </a:cubicBezTo>
                </a:path>
              </a:pathLst>
            </a:custGeom>
            <a:noFill/>
            <a:ln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6" name="Forma livre 15"/>
            <p:cNvSpPr/>
            <p:nvPr/>
          </p:nvSpPr>
          <p:spPr>
            <a:xfrm>
              <a:off x="1259632" y="4725144"/>
              <a:ext cx="1578077" cy="634180"/>
            </a:xfrm>
            <a:custGeom>
              <a:avLst/>
              <a:gdLst>
                <a:gd name="connsiteX0" fmla="*/ 0 w 1578077"/>
                <a:gd name="connsiteY0" fmla="*/ 0 h 634180"/>
                <a:gd name="connsiteX1" fmla="*/ 103239 w 1578077"/>
                <a:gd name="connsiteY1" fmla="*/ 132735 h 634180"/>
                <a:gd name="connsiteX2" fmla="*/ 147484 w 1578077"/>
                <a:gd name="connsiteY2" fmla="*/ 162232 h 634180"/>
                <a:gd name="connsiteX3" fmla="*/ 176981 w 1578077"/>
                <a:gd name="connsiteY3" fmla="*/ 206477 h 634180"/>
                <a:gd name="connsiteX4" fmla="*/ 221226 w 1578077"/>
                <a:gd name="connsiteY4" fmla="*/ 221226 h 634180"/>
                <a:gd name="connsiteX5" fmla="*/ 280219 w 1578077"/>
                <a:gd name="connsiteY5" fmla="*/ 309716 h 634180"/>
                <a:gd name="connsiteX6" fmla="*/ 324465 w 1578077"/>
                <a:gd name="connsiteY6" fmla="*/ 353961 h 634180"/>
                <a:gd name="connsiteX7" fmla="*/ 398206 w 1578077"/>
                <a:gd name="connsiteY7" fmla="*/ 457200 h 634180"/>
                <a:gd name="connsiteX8" fmla="*/ 442452 w 1578077"/>
                <a:gd name="connsiteY8" fmla="*/ 471948 h 634180"/>
                <a:gd name="connsiteX9" fmla="*/ 486697 w 1578077"/>
                <a:gd name="connsiteY9" fmla="*/ 516193 h 634180"/>
                <a:gd name="connsiteX10" fmla="*/ 634181 w 1578077"/>
                <a:gd name="connsiteY10" fmla="*/ 604684 h 634180"/>
                <a:gd name="connsiteX11" fmla="*/ 737419 w 1578077"/>
                <a:gd name="connsiteY11" fmla="*/ 634180 h 634180"/>
                <a:gd name="connsiteX12" fmla="*/ 1061884 w 1578077"/>
                <a:gd name="connsiteY12" fmla="*/ 619432 h 634180"/>
                <a:gd name="connsiteX13" fmla="*/ 1106129 w 1578077"/>
                <a:gd name="connsiteY13" fmla="*/ 589935 h 634180"/>
                <a:gd name="connsiteX14" fmla="*/ 1150374 w 1578077"/>
                <a:gd name="connsiteY14" fmla="*/ 575187 h 634180"/>
                <a:gd name="connsiteX15" fmla="*/ 1179871 w 1578077"/>
                <a:gd name="connsiteY15" fmla="*/ 516193 h 634180"/>
                <a:gd name="connsiteX16" fmla="*/ 1268361 w 1578077"/>
                <a:gd name="connsiteY16" fmla="*/ 442451 h 634180"/>
                <a:gd name="connsiteX17" fmla="*/ 1386348 w 1578077"/>
                <a:gd name="connsiteY17" fmla="*/ 265471 h 634180"/>
                <a:gd name="connsiteX18" fmla="*/ 1415845 w 1578077"/>
                <a:gd name="connsiteY18" fmla="*/ 221226 h 634180"/>
                <a:gd name="connsiteX19" fmla="*/ 1445342 w 1578077"/>
                <a:gd name="connsiteY19" fmla="*/ 176980 h 634180"/>
                <a:gd name="connsiteX20" fmla="*/ 1533832 w 1578077"/>
                <a:gd name="connsiteY20" fmla="*/ 132735 h 634180"/>
                <a:gd name="connsiteX21" fmla="*/ 1578077 w 1578077"/>
                <a:gd name="connsiteY21" fmla="*/ 103238 h 6341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578077" h="634180">
                  <a:moveTo>
                    <a:pt x="0" y="0"/>
                  </a:moveTo>
                  <a:cubicBezTo>
                    <a:pt x="21700" y="108505"/>
                    <a:pt x="-6110" y="59836"/>
                    <a:pt x="103239" y="132735"/>
                  </a:cubicBezTo>
                  <a:lnTo>
                    <a:pt x="147484" y="162232"/>
                  </a:lnTo>
                  <a:cubicBezTo>
                    <a:pt x="157316" y="176980"/>
                    <a:pt x="163140" y="195404"/>
                    <a:pt x="176981" y="206477"/>
                  </a:cubicBezTo>
                  <a:cubicBezTo>
                    <a:pt x="189120" y="216189"/>
                    <a:pt x="210233" y="210233"/>
                    <a:pt x="221226" y="221226"/>
                  </a:cubicBezTo>
                  <a:cubicBezTo>
                    <a:pt x="246293" y="246293"/>
                    <a:pt x="255151" y="284649"/>
                    <a:pt x="280219" y="309716"/>
                  </a:cubicBezTo>
                  <a:cubicBezTo>
                    <a:pt x="294968" y="324464"/>
                    <a:pt x="311112" y="337938"/>
                    <a:pt x="324465" y="353961"/>
                  </a:cubicBezTo>
                  <a:cubicBezTo>
                    <a:pt x="348922" y="383310"/>
                    <a:pt x="369222" y="433047"/>
                    <a:pt x="398206" y="457200"/>
                  </a:cubicBezTo>
                  <a:cubicBezTo>
                    <a:pt x="410149" y="467153"/>
                    <a:pt x="427703" y="467032"/>
                    <a:pt x="442452" y="471948"/>
                  </a:cubicBezTo>
                  <a:cubicBezTo>
                    <a:pt x="457200" y="486696"/>
                    <a:pt x="470233" y="503388"/>
                    <a:pt x="486697" y="516193"/>
                  </a:cubicBezTo>
                  <a:cubicBezTo>
                    <a:pt x="529590" y="549554"/>
                    <a:pt x="583102" y="582793"/>
                    <a:pt x="634181" y="604684"/>
                  </a:cubicBezTo>
                  <a:cubicBezTo>
                    <a:pt x="663801" y="617378"/>
                    <a:pt x="707485" y="626697"/>
                    <a:pt x="737419" y="634180"/>
                  </a:cubicBezTo>
                  <a:cubicBezTo>
                    <a:pt x="845574" y="629264"/>
                    <a:pt x="954389" y="632331"/>
                    <a:pt x="1061884" y="619432"/>
                  </a:cubicBezTo>
                  <a:cubicBezTo>
                    <a:pt x="1079483" y="617320"/>
                    <a:pt x="1090275" y="597862"/>
                    <a:pt x="1106129" y="589935"/>
                  </a:cubicBezTo>
                  <a:cubicBezTo>
                    <a:pt x="1120034" y="582983"/>
                    <a:pt x="1135626" y="580103"/>
                    <a:pt x="1150374" y="575187"/>
                  </a:cubicBezTo>
                  <a:cubicBezTo>
                    <a:pt x="1160206" y="555522"/>
                    <a:pt x="1167092" y="534084"/>
                    <a:pt x="1179871" y="516193"/>
                  </a:cubicBezTo>
                  <a:cubicBezTo>
                    <a:pt x="1205679" y="480062"/>
                    <a:pt x="1233082" y="465971"/>
                    <a:pt x="1268361" y="442451"/>
                  </a:cubicBezTo>
                  <a:lnTo>
                    <a:pt x="1386348" y="265471"/>
                  </a:lnTo>
                  <a:lnTo>
                    <a:pt x="1415845" y="221226"/>
                  </a:lnTo>
                  <a:cubicBezTo>
                    <a:pt x="1425677" y="206477"/>
                    <a:pt x="1430593" y="186812"/>
                    <a:pt x="1445342" y="176980"/>
                  </a:cubicBezTo>
                  <a:cubicBezTo>
                    <a:pt x="1572151" y="92443"/>
                    <a:pt x="1411703" y="193801"/>
                    <a:pt x="1533832" y="132735"/>
                  </a:cubicBezTo>
                  <a:cubicBezTo>
                    <a:pt x="1549686" y="124808"/>
                    <a:pt x="1578077" y="103238"/>
                    <a:pt x="1578077" y="103238"/>
                  </a:cubicBezTo>
                </a:path>
              </a:pathLst>
            </a:custGeom>
            <a:noFill/>
            <a:ln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7" name="Forma livre 16"/>
            <p:cNvSpPr/>
            <p:nvPr/>
          </p:nvSpPr>
          <p:spPr>
            <a:xfrm>
              <a:off x="1259632" y="4725144"/>
              <a:ext cx="1578077" cy="490164"/>
            </a:xfrm>
            <a:custGeom>
              <a:avLst/>
              <a:gdLst>
                <a:gd name="connsiteX0" fmla="*/ 0 w 1578077"/>
                <a:gd name="connsiteY0" fmla="*/ 0 h 634180"/>
                <a:gd name="connsiteX1" fmla="*/ 103239 w 1578077"/>
                <a:gd name="connsiteY1" fmla="*/ 132735 h 634180"/>
                <a:gd name="connsiteX2" fmla="*/ 147484 w 1578077"/>
                <a:gd name="connsiteY2" fmla="*/ 162232 h 634180"/>
                <a:gd name="connsiteX3" fmla="*/ 176981 w 1578077"/>
                <a:gd name="connsiteY3" fmla="*/ 206477 h 634180"/>
                <a:gd name="connsiteX4" fmla="*/ 221226 w 1578077"/>
                <a:gd name="connsiteY4" fmla="*/ 221226 h 634180"/>
                <a:gd name="connsiteX5" fmla="*/ 280219 w 1578077"/>
                <a:gd name="connsiteY5" fmla="*/ 309716 h 634180"/>
                <a:gd name="connsiteX6" fmla="*/ 324465 w 1578077"/>
                <a:gd name="connsiteY6" fmla="*/ 353961 h 634180"/>
                <a:gd name="connsiteX7" fmla="*/ 398206 w 1578077"/>
                <a:gd name="connsiteY7" fmla="*/ 457200 h 634180"/>
                <a:gd name="connsiteX8" fmla="*/ 442452 w 1578077"/>
                <a:gd name="connsiteY8" fmla="*/ 471948 h 634180"/>
                <a:gd name="connsiteX9" fmla="*/ 486697 w 1578077"/>
                <a:gd name="connsiteY9" fmla="*/ 516193 h 634180"/>
                <a:gd name="connsiteX10" fmla="*/ 634181 w 1578077"/>
                <a:gd name="connsiteY10" fmla="*/ 604684 h 634180"/>
                <a:gd name="connsiteX11" fmla="*/ 737419 w 1578077"/>
                <a:gd name="connsiteY11" fmla="*/ 634180 h 634180"/>
                <a:gd name="connsiteX12" fmla="*/ 1061884 w 1578077"/>
                <a:gd name="connsiteY12" fmla="*/ 619432 h 634180"/>
                <a:gd name="connsiteX13" fmla="*/ 1106129 w 1578077"/>
                <a:gd name="connsiteY13" fmla="*/ 589935 h 634180"/>
                <a:gd name="connsiteX14" fmla="*/ 1150374 w 1578077"/>
                <a:gd name="connsiteY14" fmla="*/ 575187 h 634180"/>
                <a:gd name="connsiteX15" fmla="*/ 1179871 w 1578077"/>
                <a:gd name="connsiteY15" fmla="*/ 516193 h 634180"/>
                <a:gd name="connsiteX16" fmla="*/ 1268361 w 1578077"/>
                <a:gd name="connsiteY16" fmla="*/ 442451 h 634180"/>
                <a:gd name="connsiteX17" fmla="*/ 1386348 w 1578077"/>
                <a:gd name="connsiteY17" fmla="*/ 265471 h 634180"/>
                <a:gd name="connsiteX18" fmla="*/ 1415845 w 1578077"/>
                <a:gd name="connsiteY18" fmla="*/ 221226 h 634180"/>
                <a:gd name="connsiteX19" fmla="*/ 1445342 w 1578077"/>
                <a:gd name="connsiteY19" fmla="*/ 176980 h 634180"/>
                <a:gd name="connsiteX20" fmla="*/ 1533832 w 1578077"/>
                <a:gd name="connsiteY20" fmla="*/ 132735 h 634180"/>
                <a:gd name="connsiteX21" fmla="*/ 1578077 w 1578077"/>
                <a:gd name="connsiteY21" fmla="*/ 103238 h 6341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578077" h="634180">
                  <a:moveTo>
                    <a:pt x="0" y="0"/>
                  </a:moveTo>
                  <a:cubicBezTo>
                    <a:pt x="21700" y="108505"/>
                    <a:pt x="-6110" y="59836"/>
                    <a:pt x="103239" y="132735"/>
                  </a:cubicBezTo>
                  <a:lnTo>
                    <a:pt x="147484" y="162232"/>
                  </a:lnTo>
                  <a:cubicBezTo>
                    <a:pt x="157316" y="176980"/>
                    <a:pt x="163140" y="195404"/>
                    <a:pt x="176981" y="206477"/>
                  </a:cubicBezTo>
                  <a:cubicBezTo>
                    <a:pt x="189120" y="216189"/>
                    <a:pt x="210233" y="210233"/>
                    <a:pt x="221226" y="221226"/>
                  </a:cubicBezTo>
                  <a:cubicBezTo>
                    <a:pt x="246293" y="246293"/>
                    <a:pt x="255151" y="284649"/>
                    <a:pt x="280219" y="309716"/>
                  </a:cubicBezTo>
                  <a:cubicBezTo>
                    <a:pt x="294968" y="324464"/>
                    <a:pt x="311112" y="337938"/>
                    <a:pt x="324465" y="353961"/>
                  </a:cubicBezTo>
                  <a:cubicBezTo>
                    <a:pt x="348922" y="383310"/>
                    <a:pt x="369222" y="433047"/>
                    <a:pt x="398206" y="457200"/>
                  </a:cubicBezTo>
                  <a:cubicBezTo>
                    <a:pt x="410149" y="467153"/>
                    <a:pt x="427703" y="467032"/>
                    <a:pt x="442452" y="471948"/>
                  </a:cubicBezTo>
                  <a:cubicBezTo>
                    <a:pt x="457200" y="486696"/>
                    <a:pt x="470233" y="503388"/>
                    <a:pt x="486697" y="516193"/>
                  </a:cubicBezTo>
                  <a:cubicBezTo>
                    <a:pt x="529590" y="549554"/>
                    <a:pt x="583102" y="582793"/>
                    <a:pt x="634181" y="604684"/>
                  </a:cubicBezTo>
                  <a:cubicBezTo>
                    <a:pt x="663801" y="617378"/>
                    <a:pt x="707485" y="626697"/>
                    <a:pt x="737419" y="634180"/>
                  </a:cubicBezTo>
                  <a:cubicBezTo>
                    <a:pt x="845574" y="629264"/>
                    <a:pt x="954389" y="632331"/>
                    <a:pt x="1061884" y="619432"/>
                  </a:cubicBezTo>
                  <a:cubicBezTo>
                    <a:pt x="1079483" y="617320"/>
                    <a:pt x="1090275" y="597862"/>
                    <a:pt x="1106129" y="589935"/>
                  </a:cubicBezTo>
                  <a:cubicBezTo>
                    <a:pt x="1120034" y="582983"/>
                    <a:pt x="1135626" y="580103"/>
                    <a:pt x="1150374" y="575187"/>
                  </a:cubicBezTo>
                  <a:cubicBezTo>
                    <a:pt x="1160206" y="555522"/>
                    <a:pt x="1167092" y="534084"/>
                    <a:pt x="1179871" y="516193"/>
                  </a:cubicBezTo>
                  <a:cubicBezTo>
                    <a:pt x="1205679" y="480062"/>
                    <a:pt x="1233082" y="465971"/>
                    <a:pt x="1268361" y="442451"/>
                  </a:cubicBezTo>
                  <a:lnTo>
                    <a:pt x="1386348" y="265471"/>
                  </a:lnTo>
                  <a:lnTo>
                    <a:pt x="1415845" y="221226"/>
                  </a:lnTo>
                  <a:cubicBezTo>
                    <a:pt x="1425677" y="206477"/>
                    <a:pt x="1430593" y="186812"/>
                    <a:pt x="1445342" y="176980"/>
                  </a:cubicBezTo>
                  <a:cubicBezTo>
                    <a:pt x="1572151" y="92443"/>
                    <a:pt x="1411703" y="193801"/>
                    <a:pt x="1533832" y="132735"/>
                  </a:cubicBezTo>
                  <a:cubicBezTo>
                    <a:pt x="1549686" y="124808"/>
                    <a:pt x="1578077" y="103238"/>
                    <a:pt x="1578077" y="103238"/>
                  </a:cubicBezTo>
                </a:path>
              </a:pathLst>
            </a:custGeom>
            <a:noFill/>
            <a:ln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8" name="Forma livre 17"/>
            <p:cNvSpPr/>
            <p:nvPr/>
          </p:nvSpPr>
          <p:spPr>
            <a:xfrm>
              <a:off x="1259632" y="4696086"/>
              <a:ext cx="1578077" cy="389098"/>
            </a:xfrm>
            <a:custGeom>
              <a:avLst/>
              <a:gdLst>
                <a:gd name="connsiteX0" fmla="*/ 0 w 1578077"/>
                <a:gd name="connsiteY0" fmla="*/ 0 h 634180"/>
                <a:gd name="connsiteX1" fmla="*/ 103239 w 1578077"/>
                <a:gd name="connsiteY1" fmla="*/ 132735 h 634180"/>
                <a:gd name="connsiteX2" fmla="*/ 147484 w 1578077"/>
                <a:gd name="connsiteY2" fmla="*/ 162232 h 634180"/>
                <a:gd name="connsiteX3" fmla="*/ 176981 w 1578077"/>
                <a:gd name="connsiteY3" fmla="*/ 206477 h 634180"/>
                <a:gd name="connsiteX4" fmla="*/ 221226 w 1578077"/>
                <a:gd name="connsiteY4" fmla="*/ 221226 h 634180"/>
                <a:gd name="connsiteX5" fmla="*/ 280219 w 1578077"/>
                <a:gd name="connsiteY5" fmla="*/ 309716 h 634180"/>
                <a:gd name="connsiteX6" fmla="*/ 324465 w 1578077"/>
                <a:gd name="connsiteY6" fmla="*/ 353961 h 634180"/>
                <a:gd name="connsiteX7" fmla="*/ 398206 w 1578077"/>
                <a:gd name="connsiteY7" fmla="*/ 457200 h 634180"/>
                <a:gd name="connsiteX8" fmla="*/ 442452 w 1578077"/>
                <a:gd name="connsiteY8" fmla="*/ 471948 h 634180"/>
                <a:gd name="connsiteX9" fmla="*/ 486697 w 1578077"/>
                <a:gd name="connsiteY9" fmla="*/ 516193 h 634180"/>
                <a:gd name="connsiteX10" fmla="*/ 634181 w 1578077"/>
                <a:gd name="connsiteY10" fmla="*/ 604684 h 634180"/>
                <a:gd name="connsiteX11" fmla="*/ 737419 w 1578077"/>
                <a:gd name="connsiteY11" fmla="*/ 634180 h 634180"/>
                <a:gd name="connsiteX12" fmla="*/ 1061884 w 1578077"/>
                <a:gd name="connsiteY12" fmla="*/ 619432 h 634180"/>
                <a:gd name="connsiteX13" fmla="*/ 1106129 w 1578077"/>
                <a:gd name="connsiteY13" fmla="*/ 589935 h 634180"/>
                <a:gd name="connsiteX14" fmla="*/ 1150374 w 1578077"/>
                <a:gd name="connsiteY14" fmla="*/ 575187 h 634180"/>
                <a:gd name="connsiteX15" fmla="*/ 1179871 w 1578077"/>
                <a:gd name="connsiteY15" fmla="*/ 516193 h 634180"/>
                <a:gd name="connsiteX16" fmla="*/ 1268361 w 1578077"/>
                <a:gd name="connsiteY16" fmla="*/ 442451 h 634180"/>
                <a:gd name="connsiteX17" fmla="*/ 1386348 w 1578077"/>
                <a:gd name="connsiteY17" fmla="*/ 265471 h 634180"/>
                <a:gd name="connsiteX18" fmla="*/ 1415845 w 1578077"/>
                <a:gd name="connsiteY18" fmla="*/ 221226 h 634180"/>
                <a:gd name="connsiteX19" fmla="*/ 1445342 w 1578077"/>
                <a:gd name="connsiteY19" fmla="*/ 176980 h 634180"/>
                <a:gd name="connsiteX20" fmla="*/ 1533832 w 1578077"/>
                <a:gd name="connsiteY20" fmla="*/ 132735 h 634180"/>
                <a:gd name="connsiteX21" fmla="*/ 1578077 w 1578077"/>
                <a:gd name="connsiteY21" fmla="*/ 103238 h 6341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578077" h="634180">
                  <a:moveTo>
                    <a:pt x="0" y="0"/>
                  </a:moveTo>
                  <a:cubicBezTo>
                    <a:pt x="21700" y="108505"/>
                    <a:pt x="-6110" y="59836"/>
                    <a:pt x="103239" y="132735"/>
                  </a:cubicBezTo>
                  <a:lnTo>
                    <a:pt x="147484" y="162232"/>
                  </a:lnTo>
                  <a:cubicBezTo>
                    <a:pt x="157316" y="176980"/>
                    <a:pt x="163140" y="195404"/>
                    <a:pt x="176981" y="206477"/>
                  </a:cubicBezTo>
                  <a:cubicBezTo>
                    <a:pt x="189120" y="216189"/>
                    <a:pt x="210233" y="210233"/>
                    <a:pt x="221226" y="221226"/>
                  </a:cubicBezTo>
                  <a:cubicBezTo>
                    <a:pt x="246293" y="246293"/>
                    <a:pt x="255151" y="284649"/>
                    <a:pt x="280219" y="309716"/>
                  </a:cubicBezTo>
                  <a:cubicBezTo>
                    <a:pt x="294968" y="324464"/>
                    <a:pt x="311112" y="337938"/>
                    <a:pt x="324465" y="353961"/>
                  </a:cubicBezTo>
                  <a:cubicBezTo>
                    <a:pt x="348922" y="383310"/>
                    <a:pt x="369222" y="433047"/>
                    <a:pt x="398206" y="457200"/>
                  </a:cubicBezTo>
                  <a:cubicBezTo>
                    <a:pt x="410149" y="467153"/>
                    <a:pt x="427703" y="467032"/>
                    <a:pt x="442452" y="471948"/>
                  </a:cubicBezTo>
                  <a:cubicBezTo>
                    <a:pt x="457200" y="486696"/>
                    <a:pt x="470233" y="503388"/>
                    <a:pt x="486697" y="516193"/>
                  </a:cubicBezTo>
                  <a:cubicBezTo>
                    <a:pt x="529590" y="549554"/>
                    <a:pt x="583102" y="582793"/>
                    <a:pt x="634181" y="604684"/>
                  </a:cubicBezTo>
                  <a:cubicBezTo>
                    <a:pt x="663801" y="617378"/>
                    <a:pt x="707485" y="626697"/>
                    <a:pt x="737419" y="634180"/>
                  </a:cubicBezTo>
                  <a:cubicBezTo>
                    <a:pt x="845574" y="629264"/>
                    <a:pt x="954389" y="632331"/>
                    <a:pt x="1061884" y="619432"/>
                  </a:cubicBezTo>
                  <a:cubicBezTo>
                    <a:pt x="1079483" y="617320"/>
                    <a:pt x="1090275" y="597862"/>
                    <a:pt x="1106129" y="589935"/>
                  </a:cubicBezTo>
                  <a:cubicBezTo>
                    <a:pt x="1120034" y="582983"/>
                    <a:pt x="1135626" y="580103"/>
                    <a:pt x="1150374" y="575187"/>
                  </a:cubicBezTo>
                  <a:cubicBezTo>
                    <a:pt x="1160206" y="555522"/>
                    <a:pt x="1167092" y="534084"/>
                    <a:pt x="1179871" y="516193"/>
                  </a:cubicBezTo>
                  <a:cubicBezTo>
                    <a:pt x="1205679" y="480062"/>
                    <a:pt x="1233082" y="465971"/>
                    <a:pt x="1268361" y="442451"/>
                  </a:cubicBezTo>
                  <a:lnTo>
                    <a:pt x="1386348" y="265471"/>
                  </a:lnTo>
                  <a:lnTo>
                    <a:pt x="1415845" y="221226"/>
                  </a:lnTo>
                  <a:cubicBezTo>
                    <a:pt x="1425677" y="206477"/>
                    <a:pt x="1430593" y="186812"/>
                    <a:pt x="1445342" y="176980"/>
                  </a:cubicBezTo>
                  <a:cubicBezTo>
                    <a:pt x="1572151" y="92443"/>
                    <a:pt x="1411703" y="193801"/>
                    <a:pt x="1533832" y="132735"/>
                  </a:cubicBezTo>
                  <a:cubicBezTo>
                    <a:pt x="1549686" y="124808"/>
                    <a:pt x="1578077" y="103238"/>
                    <a:pt x="1578077" y="103238"/>
                  </a:cubicBezTo>
                </a:path>
              </a:pathLst>
            </a:custGeom>
            <a:noFill/>
            <a:ln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</p:spTree>
    <p:extLst>
      <p:ext uri="{BB962C8B-B14F-4D97-AF65-F5344CB8AC3E}">
        <p14:creationId xmlns:p14="http://schemas.microsoft.com/office/powerpoint/2010/main" val="2268908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http://artesanatobrasil.net/wp-content/uploads/2012/06/alicates-bijuteria-funco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305847">
            <a:off x="1212442" y="3156714"/>
            <a:ext cx="2693404" cy="172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389384" y="703237"/>
            <a:ext cx="6198840" cy="4525963"/>
          </a:xfrm>
        </p:spPr>
        <p:txBody>
          <a:bodyPr/>
          <a:lstStyle/>
          <a:p>
            <a:r>
              <a:rPr lang="pt-BR" dirty="0" smtClean="0"/>
              <a:t>utilizar um terminal de cada lado dos dez fios, reunindo-os de forma a encaixar uma argola de um lado e um fecho no outro lado.</a:t>
            </a:r>
            <a:endParaRPr lang="pt-BR" dirty="0"/>
          </a:p>
        </p:txBody>
      </p:sp>
      <p:pic>
        <p:nvPicPr>
          <p:cNvPr id="5" name="Picture 4" descr="E:\PASTAS TOSHIBA\2 2011\HAITI\BRASÍLIA\FOTOS\IMG_7385.JPG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2" r="3539" b="20215"/>
          <a:stretch/>
        </p:blipFill>
        <p:spPr bwMode="auto">
          <a:xfrm>
            <a:off x="4067944" y="2996952"/>
            <a:ext cx="4896615" cy="316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5635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Andrea\Documents\FOTOS COLARES ANDRÉA\IMG_215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8260" y="111244"/>
            <a:ext cx="8742948" cy="65581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75257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764704"/>
            <a:ext cx="4038600" cy="5832648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pt-BR" sz="3000" u="sng" dirty="0"/>
              <a:t>PORTA-GUARDANAPOS:</a:t>
            </a:r>
          </a:p>
          <a:p>
            <a:pPr marL="0" indent="0">
              <a:buNone/>
            </a:pPr>
            <a:r>
              <a:rPr lang="pt-BR" dirty="0"/>
              <a:t>-</a:t>
            </a:r>
            <a:r>
              <a:rPr lang="pt-BR" dirty="0" smtClean="0"/>
              <a:t> cortar a garrafa pet em peças de formas arredondadas</a:t>
            </a:r>
          </a:p>
          <a:p>
            <a:pPr marL="0" indent="0">
              <a:buNone/>
            </a:pPr>
            <a:r>
              <a:rPr lang="pt-BR" dirty="0" smtClean="0"/>
              <a:t>- aquecer as bordas utilizando vela</a:t>
            </a:r>
          </a:p>
          <a:p>
            <a:pPr marL="0" indent="0">
              <a:buNone/>
            </a:pPr>
            <a:r>
              <a:rPr lang="pt-BR" dirty="0" smtClean="0"/>
              <a:t>- fazer um furo no centro de cada peça</a:t>
            </a:r>
          </a:p>
          <a:p>
            <a:pPr marL="0" indent="0">
              <a:buNone/>
            </a:pPr>
            <a:r>
              <a:rPr lang="pt-BR" dirty="0" smtClean="0"/>
              <a:t>- reunir 3 peças, de três diâmetros diferentes </a:t>
            </a:r>
          </a:p>
          <a:p>
            <a:pPr marL="0" indent="0">
              <a:buNone/>
            </a:pPr>
            <a:r>
              <a:rPr lang="pt-BR" dirty="0" smtClean="0"/>
              <a:t>- passar um fio entre os furos das peças</a:t>
            </a:r>
          </a:p>
          <a:p>
            <a:pPr marL="0" indent="0">
              <a:buNone/>
            </a:pPr>
            <a:r>
              <a:rPr lang="pt-BR" dirty="0" smtClean="0"/>
              <a:t>- inserir uma miçanga e retornar o fio nas três peças</a:t>
            </a:r>
            <a:endParaRPr lang="pt-BR" dirty="0"/>
          </a:p>
        </p:txBody>
      </p:sp>
      <p:pic>
        <p:nvPicPr>
          <p:cNvPr id="22530" name="Picture 2" descr="E:\PASTAS TOSHIBA\2 2011\HAITI\BRASÍLIA\FOTOS 2\IMG_743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04664"/>
            <a:ext cx="4080000" cy="30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1" name="Picture 3" descr="E:\PASTAS TOSHIBA\2 2011\HAITI\BRASÍLIA\FOTOS 2\IMG_7439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622" b="1"/>
          <a:stretch/>
        </p:blipFill>
        <p:spPr bwMode="auto">
          <a:xfrm>
            <a:off x="319143" y="3717032"/>
            <a:ext cx="4080000" cy="837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2" name="Picture 4" descr="E:\PASTAS TOSHIBA\2 2011\HAITI\BRASÍLIA\FOTOS 2\IMG_7459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25" b="32398"/>
          <a:stretch/>
        </p:blipFill>
        <p:spPr bwMode="auto">
          <a:xfrm>
            <a:off x="323528" y="4797152"/>
            <a:ext cx="4080000" cy="1663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7444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1296242" y="548680"/>
            <a:ext cx="6470106" cy="864096"/>
          </a:xfrm>
        </p:spPr>
        <p:txBody>
          <a:bodyPr/>
          <a:lstStyle/>
          <a:p>
            <a:pPr marL="0" indent="0" algn="ctr">
              <a:buNone/>
            </a:pPr>
            <a:r>
              <a:rPr lang="pt-BR" u="sng" dirty="0" smtClean="0"/>
              <a:t>MARCADORES DE COPOS</a:t>
            </a:r>
            <a:endParaRPr lang="pt-BR" u="sng" dirty="0"/>
          </a:p>
        </p:txBody>
      </p:sp>
      <p:pic>
        <p:nvPicPr>
          <p:cNvPr id="2050" name="Picture 2" descr="http://www.almocodesexta.com.br/wp-content/uploads/2013/11/marcador-de-copos-tutty-frutty-metal_1326663342338_BI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2132855"/>
            <a:ext cx="7056784" cy="4704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ângulo de cantos arredondados 1"/>
          <p:cNvSpPr/>
          <p:nvPr/>
        </p:nvSpPr>
        <p:spPr>
          <a:xfrm>
            <a:off x="4355976" y="3284984"/>
            <a:ext cx="648072" cy="72008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 de cantos arredondados 5"/>
          <p:cNvSpPr/>
          <p:nvPr/>
        </p:nvSpPr>
        <p:spPr>
          <a:xfrm rot="19275387">
            <a:off x="7442312" y="4128633"/>
            <a:ext cx="648072" cy="72008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Retângulo de cantos arredondados 6"/>
          <p:cNvSpPr/>
          <p:nvPr/>
        </p:nvSpPr>
        <p:spPr>
          <a:xfrm rot="20061812">
            <a:off x="6608364" y="4980429"/>
            <a:ext cx="648072" cy="72008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Retângulo de cantos arredondados 7"/>
          <p:cNvSpPr/>
          <p:nvPr/>
        </p:nvSpPr>
        <p:spPr>
          <a:xfrm rot="20754054">
            <a:off x="5324603" y="5614943"/>
            <a:ext cx="648072" cy="995519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Retângulo de cantos arredondados 8"/>
          <p:cNvSpPr/>
          <p:nvPr/>
        </p:nvSpPr>
        <p:spPr>
          <a:xfrm rot="560742">
            <a:off x="3508539" y="5693217"/>
            <a:ext cx="792987" cy="87721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Retângulo de cantos arredondados 9"/>
          <p:cNvSpPr/>
          <p:nvPr/>
        </p:nvSpPr>
        <p:spPr>
          <a:xfrm rot="2093827">
            <a:off x="1380101" y="4077736"/>
            <a:ext cx="648072" cy="862738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Retângulo de cantos arredondados 10"/>
          <p:cNvSpPr/>
          <p:nvPr/>
        </p:nvSpPr>
        <p:spPr>
          <a:xfrm rot="2093827">
            <a:off x="2223239" y="4904967"/>
            <a:ext cx="648072" cy="862738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2" name="Picture 5" descr="C:\Users\Andrea\Documents\UPAN\FOTOS ENVIADAS UPAN\22+ENCONTRO+8+PEÇAS+BENEFICIADAS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 cstate="print"/>
          <a:srcRect l="4397" t="23615" r="31204" b="50458"/>
          <a:stretch/>
        </p:blipFill>
        <p:spPr bwMode="auto">
          <a:xfrm>
            <a:off x="91618" y="1052736"/>
            <a:ext cx="3886200" cy="13027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07694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" y="-5064"/>
            <a:ext cx="9143999" cy="1004260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txBody>
          <a:bodyPr wrap="square" lIns="80147" tIns="40074" rIns="80147" bIns="40074">
            <a:spAutoFit/>
          </a:bodyPr>
          <a:lstStyle/>
          <a:p>
            <a:pPr algn="ctr"/>
            <a:endParaRPr lang="fr-FR" b="1" dirty="0">
              <a:solidFill>
                <a:schemeClr val="bg1"/>
              </a:solidFill>
            </a:endParaRPr>
          </a:p>
          <a:p>
            <a:pPr algn="ctr"/>
            <a:r>
              <a:rPr lang="fr-FR" sz="2400" b="1" dirty="0">
                <a:solidFill>
                  <a:schemeClr val="bg1"/>
                </a:solidFill>
              </a:rPr>
              <a:t>EQUIPE INTERDISCIPLINAR</a:t>
            </a:r>
          </a:p>
          <a:p>
            <a:pPr algn="ctr"/>
            <a:endParaRPr lang="fr-FR" b="1" dirty="0">
              <a:solidFill>
                <a:schemeClr val="bg1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1028947" y="1278773"/>
            <a:ext cx="7147194" cy="530386"/>
          </a:xfrm>
          <a:prstGeom prst="rect">
            <a:avLst/>
          </a:prstGeom>
        </p:spPr>
        <p:txBody>
          <a:bodyPr wrap="square" lIns="80147" tIns="40074" rIns="80147" bIns="40074">
            <a:spAutoFit/>
          </a:bodyPr>
          <a:lstStyle/>
          <a:p>
            <a:pPr algn="ctr"/>
            <a:r>
              <a:rPr lang="fr-FR" sz="1400" dirty="0"/>
              <a:t>Atualmente a equipe é formada por profissionais, além do Serviço Social e da Biologia, de áreas como Nutrição, Física, História, Educação Física  e Comunicação Social.</a:t>
            </a:r>
            <a:endParaRPr lang="pt-BR" sz="1400" dirty="0"/>
          </a:p>
        </p:txBody>
      </p:sp>
      <p:pic>
        <p:nvPicPr>
          <p:cNvPr id="19" name="Picture 2" descr="C:\Users\dellnote\Documents\logo redecriar (1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8332" y="6041425"/>
            <a:ext cx="928609" cy="750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upo 1"/>
          <p:cNvGrpSpPr/>
          <p:nvPr/>
        </p:nvGrpSpPr>
        <p:grpSpPr>
          <a:xfrm>
            <a:off x="1403648" y="3461572"/>
            <a:ext cx="5555117" cy="3330842"/>
            <a:chOff x="1559229" y="2351871"/>
            <a:chExt cx="7819919" cy="4714908"/>
          </a:xfrm>
        </p:grpSpPr>
        <p:sp>
          <p:nvSpPr>
            <p:cNvPr id="8" name="Rectangle 7"/>
            <p:cNvSpPr/>
            <p:nvPr/>
          </p:nvSpPr>
          <p:spPr>
            <a:xfrm>
              <a:off x="1559229" y="2351871"/>
              <a:ext cx="7819919" cy="4714908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2322473" y="2418003"/>
              <a:ext cx="5694681" cy="306372"/>
            </a:xfrm>
            <a:prstGeom prst="rect">
              <a:avLst/>
            </a:prstGeom>
            <a:solidFill>
              <a:schemeClr val="tx1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pic>
          <p:nvPicPr>
            <p:cNvPr id="38" name="Picture 14" descr="C:\Users\Andrea\Documents\APRESENTAÇÃO ONG\FOTOS INTEGRANTES\carol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8010996" y="2484487"/>
              <a:ext cx="1304443" cy="2589444"/>
            </a:xfrm>
            <a:prstGeom prst="rect">
              <a:avLst/>
            </a:prstGeom>
            <a:noFill/>
            <a:ln w="76200">
              <a:solidFill>
                <a:schemeClr val="tx1"/>
              </a:solidFill>
              <a:miter lim="800000"/>
              <a:headEnd/>
              <a:tailEnd/>
            </a:ln>
          </p:spPr>
        </p:pic>
        <p:pic>
          <p:nvPicPr>
            <p:cNvPr id="44" name="Picture 8" descr="C:\Users\REDECRIAR\Pictures\TIAGO_files\5614_1030691065239_1764255340_59461_4975187_n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10996" y="5292799"/>
              <a:ext cx="1262443" cy="1540435"/>
            </a:xfrm>
            <a:prstGeom prst="rect">
              <a:avLst/>
            </a:prstGeom>
            <a:noFill/>
            <a:ln w="57150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434" name="Picture 26" descr="http://a2.sphotos.ak.fbcdn.net/hphotos-ak-snc6/198147_1486579064130_1823535885_909522_6127866_n.jp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674292" y="4500711"/>
              <a:ext cx="1669676" cy="2304256"/>
            </a:xfrm>
            <a:prstGeom prst="rect">
              <a:avLst/>
            </a:prstGeom>
            <a:noFill/>
          </p:spPr>
        </p:pic>
        <p:pic>
          <p:nvPicPr>
            <p:cNvPr id="17438" name="Picture 30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5490716" y="2412479"/>
              <a:ext cx="2295024" cy="43323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2" name="Picture 6" descr="C:\Users\Andrea\Documents\APRESENTAÇÃO ONG\FOTOS INTEGRANTES\IMG_1555.JPG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3546500" y="5652839"/>
              <a:ext cx="1690608" cy="1303295"/>
            </a:xfrm>
            <a:prstGeom prst="rect">
              <a:avLst/>
            </a:prstGeom>
            <a:noFill/>
            <a:ln w="76200">
              <a:solidFill>
                <a:schemeClr val="tx1"/>
              </a:solidFill>
              <a:miter lim="800000"/>
              <a:headEnd/>
              <a:tailEnd/>
            </a:ln>
          </p:spPr>
        </p:pic>
        <p:pic>
          <p:nvPicPr>
            <p:cNvPr id="26" name="Picture 3" descr="C:\Users\Andrea\Documents\APRESENTAÇÃO ONG\FOTOS INTEGRANTES\IMG_1562.JPG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3546500" y="2412479"/>
              <a:ext cx="2147094" cy="1584176"/>
            </a:xfrm>
            <a:prstGeom prst="rect">
              <a:avLst/>
            </a:prstGeom>
            <a:noFill/>
            <a:ln w="57150">
              <a:solidFill>
                <a:schemeClr val="tx1"/>
              </a:solidFill>
              <a:miter lim="800000"/>
              <a:headEnd/>
              <a:tailEnd/>
            </a:ln>
          </p:spPr>
        </p:pic>
        <p:pic>
          <p:nvPicPr>
            <p:cNvPr id="17440" name="Picture 32" descr="C:\Users\Andrea\Documents\2012\EDITAIS 2012\ORFANATRÓFIO\FOTOS\5.JPG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5413542" y="4788743"/>
              <a:ext cx="2669462" cy="2003118"/>
            </a:xfrm>
            <a:prstGeom prst="rect">
              <a:avLst/>
            </a:prstGeom>
            <a:noFill/>
            <a:ln w="57150">
              <a:solidFill>
                <a:schemeClr val="tx1"/>
              </a:solidFill>
            </a:ln>
          </p:spPr>
        </p:pic>
        <p:pic>
          <p:nvPicPr>
            <p:cNvPr id="28" name="Picture 2" descr="C:\Users\Andrea\Documents\APRESENTAÇÃO ONG\FOTOS INTEGRANTES\IMG_1567.JPG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3402484" y="4068663"/>
              <a:ext cx="1952817" cy="1505336"/>
            </a:xfrm>
            <a:prstGeom prst="rect">
              <a:avLst/>
            </a:prstGeom>
            <a:noFill/>
            <a:ln w="76200">
              <a:solidFill>
                <a:schemeClr val="tx1"/>
              </a:solidFill>
              <a:miter lim="800000"/>
              <a:headEnd/>
              <a:tailEnd/>
            </a:ln>
          </p:spPr>
        </p:pic>
        <p:pic>
          <p:nvPicPr>
            <p:cNvPr id="17452" name="Picture 44" descr="https://fbcdn-sphotos-f-a.akamaihd.net/hphotos-ak-frc3/1069862_559044067467656_1577465533_n.jpg"/>
            <p:cNvPicPr>
              <a:picLocks noChangeAspect="1" noChangeArrowheads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142" t="15564" r="31393" b="1683"/>
            <a:stretch/>
          </p:blipFill>
          <p:spPr bwMode="auto">
            <a:xfrm>
              <a:off x="6930876" y="2412479"/>
              <a:ext cx="1124754" cy="2291322"/>
            </a:xfrm>
            <a:prstGeom prst="rect">
              <a:avLst/>
            </a:prstGeom>
            <a:noFill/>
            <a:ln w="76200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8" name="Rectangle 24"/>
          <p:cNvSpPr/>
          <p:nvPr/>
        </p:nvSpPr>
        <p:spPr>
          <a:xfrm>
            <a:off x="391687" y="1926855"/>
            <a:ext cx="8675255" cy="1200348"/>
          </a:xfrm>
          <a:prstGeom prst="rect">
            <a:avLst/>
          </a:prstGeom>
        </p:spPr>
        <p:txBody>
          <a:bodyPr wrap="square" lIns="80147" tIns="40074" rIns="80147" bIns="40074">
            <a:spAutoFit/>
          </a:bodyPr>
          <a:lstStyle/>
          <a:p>
            <a:pPr algn="ctr"/>
            <a:r>
              <a:rPr lang="fr-FR" sz="1400" b="1" dirty="0"/>
              <a:t>GESTÃO 2014-2015</a:t>
            </a:r>
          </a:p>
          <a:p>
            <a:pPr algn="ctr"/>
            <a:r>
              <a:rPr lang="fr-FR" sz="1400" b="1" dirty="0"/>
              <a:t>Presidente: </a:t>
            </a:r>
            <a:r>
              <a:rPr lang="fr-FR" sz="1400" dirty="0"/>
              <a:t>Prof. </a:t>
            </a:r>
            <a:r>
              <a:rPr lang="fr-FR" sz="1400" dirty="0" smtClean="0"/>
              <a:t>Assistente Social Dr. Jairo </a:t>
            </a:r>
            <a:r>
              <a:rPr lang="fr-FR" sz="1400" dirty="0"/>
              <a:t>Melo Araujo</a:t>
            </a:r>
          </a:p>
          <a:p>
            <a:pPr algn="ctr"/>
            <a:r>
              <a:rPr lang="fr-FR" sz="1400" b="1" dirty="0"/>
              <a:t>Vice Presidente: </a:t>
            </a:r>
            <a:r>
              <a:rPr lang="fr-FR" sz="1400" dirty="0" smtClean="0"/>
              <a:t>Nutricionista Caroline Riella</a:t>
            </a:r>
            <a:endParaRPr lang="fr-FR" sz="1400" dirty="0"/>
          </a:p>
          <a:p>
            <a:pPr algn="ctr"/>
            <a:r>
              <a:rPr lang="fr-FR" sz="1400" b="1" dirty="0"/>
              <a:t>Tesoureira: </a:t>
            </a:r>
            <a:r>
              <a:rPr lang="fr-FR" sz="1400" dirty="0"/>
              <a:t>Prof. </a:t>
            </a:r>
            <a:r>
              <a:rPr lang="fr-FR" sz="1400" dirty="0" smtClean="0"/>
              <a:t>Assistente Social Noemi </a:t>
            </a:r>
            <a:r>
              <a:rPr lang="fr-FR" sz="1400" dirty="0"/>
              <a:t>Estácio</a:t>
            </a:r>
          </a:p>
          <a:p>
            <a:pPr algn="ctr"/>
            <a:r>
              <a:rPr lang="fr-FR" sz="1400" b="1" dirty="0"/>
              <a:t>Conselheira </a:t>
            </a:r>
            <a:r>
              <a:rPr lang="fr-FR" sz="1400" b="1" dirty="0" smtClean="0"/>
              <a:t>Fiscal:</a:t>
            </a:r>
            <a:r>
              <a:rPr lang="fr-FR" sz="1400" dirty="0" smtClean="0"/>
              <a:t> </a:t>
            </a:r>
            <a:r>
              <a:rPr lang="fr-FR" sz="1400" dirty="0"/>
              <a:t>Eng. Civil e Assistente Social Andréa Jaeger Foresti</a:t>
            </a:r>
            <a:endParaRPr lang="pt-BR" sz="1400" dirty="0"/>
          </a:p>
        </p:txBody>
      </p:sp>
      <p:sp>
        <p:nvSpPr>
          <p:cNvPr id="3" name="Retângulo 2"/>
          <p:cNvSpPr/>
          <p:nvPr/>
        </p:nvSpPr>
        <p:spPr>
          <a:xfrm>
            <a:off x="1413873" y="3410526"/>
            <a:ext cx="5555117" cy="3330842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147" tIns="40074" rIns="80147" bIns="40074" rtlCol="0" anchor="ctr"/>
          <a:lstStyle/>
          <a:p>
            <a:pPr algn="ctr"/>
            <a:endParaRPr lang="pt-BR"/>
          </a:p>
        </p:txBody>
      </p:sp>
      <p:pic>
        <p:nvPicPr>
          <p:cNvPr id="2050" name="Picture 2" descr="C:\Users\REDECRIAR\Downloads\20140915_161248.jpg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69" b="28782"/>
          <a:stretch/>
        </p:blipFill>
        <p:spPr bwMode="auto">
          <a:xfrm>
            <a:off x="1657943" y="3504388"/>
            <a:ext cx="945263" cy="140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038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755576" y="548680"/>
            <a:ext cx="7904212" cy="792088"/>
          </a:xfrm>
        </p:spPr>
        <p:txBody>
          <a:bodyPr/>
          <a:lstStyle/>
          <a:p>
            <a:pPr marL="0" indent="0" algn="ctr">
              <a:buNone/>
            </a:pPr>
            <a:r>
              <a:rPr lang="pt-BR" u="sng" dirty="0" smtClean="0"/>
              <a:t>MARCADORES DE PÁGINAS DE LIVROS</a:t>
            </a:r>
            <a:endParaRPr lang="pt-BR" u="sng" dirty="0"/>
          </a:p>
        </p:txBody>
      </p:sp>
      <p:grpSp>
        <p:nvGrpSpPr>
          <p:cNvPr id="2" name="Grupo 1"/>
          <p:cNvGrpSpPr/>
          <p:nvPr/>
        </p:nvGrpSpPr>
        <p:grpSpPr>
          <a:xfrm>
            <a:off x="827584" y="1303617"/>
            <a:ext cx="7570613" cy="3384376"/>
            <a:chOff x="1881858" y="2924944"/>
            <a:chExt cx="5596830" cy="2667000"/>
          </a:xfrm>
        </p:grpSpPr>
        <p:pic>
          <p:nvPicPr>
            <p:cNvPr id="3074" name="Picture 2" descr="http://3.bp.blogspot.com/-zOfS_A4hKUQ/UObFTzf9YQI/AAAAAAAACTk/BkmSbY8dgeE/s1600/By+Marina+Pongeluppi.jp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68"/>
            <a:stretch/>
          </p:blipFill>
          <p:spPr bwMode="auto">
            <a:xfrm>
              <a:off x="1881858" y="2924944"/>
              <a:ext cx="5596830" cy="2667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Retângulo de cantos arredondados 4"/>
            <p:cNvSpPr/>
            <p:nvPr/>
          </p:nvSpPr>
          <p:spPr>
            <a:xfrm rot="414518">
              <a:off x="3540185" y="4734111"/>
              <a:ext cx="284728" cy="466235"/>
            </a:xfrm>
            <a:prstGeom prst="roundRect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6" name="Retângulo de cantos arredondados 5"/>
            <p:cNvSpPr/>
            <p:nvPr/>
          </p:nvSpPr>
          <p:spPr>
            <a:xfrm rot="414518">
              <a:off x="3900127" y="4814183"/>
              <a:ext cx="311313" cy="466235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7" name="Retângulo de cantos arredondados 6"/>
            <p:cNvSpPr/>
            <p:nvPr/>
          </p:nvSpPr>
          <p:spPr>
            <a:xfrm rot="414518">
              <a:off x="3088466" y="4886511"/>
              <a:ext cx="284728" cy="466235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8" name="Retângulo de cantos arredondados 7"/>
            <p:cNvSpPr/>
            <p:nvPr/>
          </p:nvSpPr>
          <p:spPr>
            <a:xfrm rot="414518">
              <a:off x="2748096" y="4884592"/>
              <a:ext cx="284728" cy="466235"/>
            </a:xfrm>
            <a:prstGeom prst="roundRect">
              <a:avLst/>
            </a:prstGeom>
            <a:solidFill>
              <a:srgbClr val="E6BAB8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9" name="Retângulo de cantos arredondados 8"/>
            <p:cNvSpPr/>
            <p:nvPr/>
          </p:nvSpPr>
          <p:spPr>
            <a:xfrm rot="1125734">
              <a:off x="2333457" y="4887838"/>
              <a:ext cx="364659" cy="518412"/>
            </a:xfrm>
            <a:prstGeom prst="round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0" name="Retângulo de cantos arredondados 9"/>
            <p:cNvSpPr/>
            <p:nvPr/>
          </p:nvSpPr>
          <p:spPr>
            <a:xfrm rot="1125734">
              <a:off x="1961608" y="4946719"/>
              <a:ext cx="318303" cy="518412"/>
            </a:xfrm>
            <a:prstGeom prst="roundRect">
              <a:avLst/>
            </a:prstGeom>
            <a:solidFill>
              <a:srgbClr val="FAFDD3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2" name="Retângulo de cantos arredondados 11"/>
            <p:cNvSpPr/>
            <p:nvPr/>
          </p:nvSpPr>
          <p:spPr>
            <a:xfrm rot="414518">
              <a:off x="4305784" y="4814183"/>
              <a:ext cx="311313" cy="466235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3" name="Retângulo de cantos arredondados 12"/>
            <p:cNvSpPr/>
            <p:nvPr/>
          </p:nvSpPr>
          <p:spPr>
            <a:xfrm rot="1125734">
              <a:off x="4853738" y="4770016"/>
              <a:ext cx="364659" cy="518412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4" name="Retângulo de cantos arredondados 13"/>
            <p:cNvSpPr/>
            <p:nvPr/>
          </p:nvSpPr>
          <p:spPr>
            <a:xfrm rot="21322787">
              <a:off x="6894261" y="4804244"/>
              <a:ext cx="476129" cy="466235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5" name="Retângulo de cantos arredondados 14"/>
            <p:cNvSpPr/>
            <p:nvPr/>
          </p:nvSpPr>
          <p:spPr>
            <a:xfrm rot="414518">
              <a:off x="6320790" y="4827296"/>
              <a:ext cx="529346" cy="466235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6" name="Retângulo de cantos arredondados 15"/>
            <p:cNvSpPr/>
            <p:nvPr/>
          </p:nvSpPr>
          <p:spPr>
            <a:xfrm rot="414518">
              <a:off x="5896049" y="4818162"/>
              <a:ext cx="377472" cy="466235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7" name="Retângulo de cantos arredondados 16"/>
            <p:cNvSpPr/>
            <p:nvPr/>
          </p:nvSpPr>
          <p:spPr>
            <a:xfrm>
              <a:off x="5384870" y="4886590"/>
              <a:ext cx="371925" cy="466235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pic>
        <p:nvPicPr>
          <p:cNvPr id="18" name="Picture 5" descr="C:\Users\Andrea\Documents\UPAN\FOTOS ENVIADAS UPAN\22+ENCONTRO+8+PEÇAS+BENEFICIADAS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 cstate="print"/>
          <a:srcRect l="33209" t="30077" r="6182" b="24995"/>
          <a:stretch/>
        </p:blipFill>
        <p:spPr bwMode="auto">
          <a:xfrm>
            <a:off x="2930624" y="4725144"/>
            <a:ext cx="3657600" cy="20334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41885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17"/>
          <p:cNvSpPr txBox="1">
            <a:spLocks noChangeArrowheads="1"/>
          </p:cNvSpPr>
          <p:nvPr/>
        </p:nvSpPr>
        <p:spPr bwMode="auto">
          <a:xfrm>
            <a:off x="1" y="0"/>
            <a:ext cx="9143999" cy="1435148"/>
          </a:xfrm>
          <a:prstGeom prst="rect">
            <a:avLst/>
          </a:prstGeom>
          <a:solidFill>
            <a:srgbClr val="C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lIns="80147" tIns="40074" rIns="80147" bIns="40074">
            <a:spAutoFit/>
          </a:bodyPr>
          <a:lstStyle/>
          <a:p>
            <a:pPr algn="ctr"/>
            <a:endParaRPr lang="pt-BR" sz="2800" b="1" dirty="0">
              <a:solidFill>
                <a:schemeClr val="bg1"/>
              </a:solidFill>
              <a:latin typeface="Calibri" pitchFamily="34" charset="0"/>
            </a:endParaRPr>
          </a:p>
          <a:p>
            <a:pPr algn="ctr"/>
            <a:r>
              <a:rPr lang="pt-BR" sz="3200" b="1" dirty="0" smtClean="0">
                <a:solidFill>
                  <a:schemeClr val="bg1"/>
                </a:solidFill>
              </a:rPr>
              <a:t>4. COMERCIALIZAÇÃO</a:t>
            </a:r>
            <a:endParaRPr lang="pt-BR" sz="3200" b="1" dirty="0" smtClean="0">
              <a:solidFill>
                <a:schemeClr val="bg1"/>
              </a:solidFill>
              <a:latin typeface="Calibri" pitchFamily="34" charset="0"/>
            </a:endParaRPr>
          </a:p>
          <a:p>
            <a:pPr algn="ctr"/>
            <a:endParaRPr lang="pt-BR" sz="2800" b="1" dirty="0">
              <a:solidFill>
                <a:schemeClr val="bg1"/>
              </a:solidFill>
              <a:latin typeface="Calibri" pitchFamily="34" charset="0"/>
              <a:sym typeface="Wingdings" pitchFamily="2" charset="2"/>
            </a:endParaRPr>
          </a:p>
        </p:txBody>
      </p:sp>
      <p:sp>
        <p:nvSpPr>
          <p:cNvPr id="2" name="Espaço Reservado para Conteúdo 1"/>
          <p:cNvSpPr>
            <a:spLocks noGrp="1"/>
          </p:cNvSpPr>
          <p:nvPr>
            <p:ph sz="half" idx="1"/>
          </p:nvPr>
        </p:nvSpPr>
        <p:spPr>
          <a:xfrm>
            <a:off x="457200" y="1855365"/>
            <a:ext cx="8147248" cy="4525963"/>
          </a:xfrm>
        </p:spPr>
        <p:txBody>
          <a:bodyPr>
            <a:normAutofit/>
          </a:bodyPr>
          <a:lstStyle/>
          <a:p>
            <a:pPr algn="just"/>
            <a:r>
              <a:rPr lang="pt-BR" dirty="0" smtClean="0"/>
              <a:t>composição de estoques;</a:t>
            </a:r>
          </a:p>
          <a:p>
            <a:pPr algn="just"/>
            <a:r>
              <a:rPr lang="pt-BR" dirty="0" smtClean="0"/>
              <a:t>estratégias de vendas (feiras artesanais, encomendas por parte de empresas organizadoras de eventos, </a:t>
            </a:r>
            <a:r>
              <a:rPr lang="pt-BR" dirty="0" err="1" smtClean="0"/>
              <a:t>etc</a:t>
            </a:r>
            <a:r>
              <a:rPr lang="pt-BR" dirty="0" smtClean="0"/>
              <a:t>). </a:t>
            </a:r>
          </a:p>
          <a:p>
            <a:pPr algn="just"/>
            <a:r>
              <a:rPr lang="pt-BR" dirty="0" smtClean="0"/>
              <a:t>estímulo para que o resultado econômico alcançado com a comercialização seja distribuído de forma equitativa entre os participantes dos grupos de produção.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149167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17"/>
          <p:cNvSpPr txBox="1">
            <a:spLocks noChangeArrowheads="1"/>
          </p:cNvSpPr>
          <p:nvPr/>
        </p:nvSpPr>
        <p:spPr bwMode="auto">
          <a:xfrm>
            <a:off x="1" y="0"/>
            <a:ext cx="9143999" cy="1435148"/>
          </a:xfrm>
          <a:prstGeom prst="rect">
            <a:avLst/>
          </a:prstGeom>
          <a:solidFill>
            <a:srgbClr val="C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lIns="80147" tIns="40074" rIns="80147" bIns="40074">
            <a:spAutoFit/>
          </a:bodyPr>
          <a:lstStyle/>
          <a:p>
            <a:pPr algn="ctr"/>
            <a:endParaRPr lang="pt-BR" sz="2800" b="1" dirty="0">
              <a:solidFill>
                <a:schemeClr val="bg1"/>
              </a:solidFill>
              <a:latin typeface="Calibri" pitchFamily="34" charset="0"/>
            </a:endParaRPr>
          </a:p>
          <a:p>
            <a:pPr algn="ctr"/>
            <a:r>
              <a:rPr lang="pt-BR" sz="3200" b="1" dirty="0" smtClean="0">
                <a:solidFill>
                  <a:schemeClr val="bg1"/>
                </a:solidFill>
              </a:rPr>
              <a:t>5. AVALIAÇÃO</a:t>
            </a:r>
            <a:endParaRPr lang="pt-BR" sz="3200" b="1" dirty="0" smtClean="0">
              <a:solidFill>
                <a:schemeClr val="bg1"/>
              </a:solidFill>
              <a:latin typeface="Calibri" pitchFamily="34" charset="0"/>
            </a:endParaRPr>
          </a:p>
          <a:p>
            <a:pPr algn="ctr"/>
            <a:endParaRPr lang="pt-BR" sz="2800" b="1" dirty="0">
              <a:solidFill>
                <a:schemeClr val="bg1"/>
              </a:solidFill>
              <a:latin typeface="Calibri" pitchFamily="34" charset="0"/>
              <a:sym typeface="Wingdings" pitchFamily="2" charset="2"/>
            </a:endParaRPr>
          </a:p>
        </p:txBody>
      </p:sp>
      <p:sp>
        <p:nvSpPr>
          <p:cNvPr id="2" name="Espaço Reservado para Conteúdo 1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114800" cy="4525963"/>
          </a:xfrm>
        </p:spPr>
        <p:txBody>
          <a:bodyPr>
            <a:normAutofit lnSpcReduction="10000"/>
          </a:bodyPr>
          <a:lstStyle/>
          <a:p>
            <a:pPr algn="just"/>
            <a:r>
              <a:rPr lang="pt-BR" dirty="0"/>
              <a:t>resgate do processo de capacitação a partir do registro fotográfico</a:t>
            </a:r>
          </a:p>
          <a:p>
            <a:pPr algn="just"/>
            <a:r>
              <a:rPr lang="pt-BR" dirty="0" smtClean="0"/>
              <a:t>dinâmica de grupo sobre aspectos positivos e negativos do processo de capacitação / sugestões</a:t>
            </a:r>
          </a:p>
          <a:p>
            <a:pPr algn="just"/>
            <a:r>
              <a:rPr lang="pt-BR" dirty="0" smtClean="0"/>
              <a:t>dinâmica da Teia </a:t>
            </a:r>
            <a:r>
              <a:rPr lang="pt-BR" dirty="0" smtClean="0">
                <a:sym typeface="Wingdings" panose="05000000000000000000" pitchFamily="2" charset="2"/>
              </a:rPr>
              <a:t> significado da experiência</a:t>
            </a:r>
            <a:endParaRPr lang="pt-BR" dirty="0"/>
          </a:p>
        </p:txBody>
      </p:sp>
      <p:pic>
        <p:nvPicPr>
          <p:cNvPr id="4" name="Picture 2" descr="C:\Users\Andrea\Documents\UPAN\FOTOS ENVIADAS UPAN\3 ENCONTRO 3 DINÂMICA DO TRABALHO EM REDE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2132856"/>
            <a:ext cx="4223774" cy="3168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10387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36" t="28572" r="19649" b="18021"/>
          <a:stretch/>
        </p:blipFill>
        <p:spPr bwMode="auto">
          <a:xfrm>
            <a:off x="1668421" y="2133288"/>
            <a:ext cx="5711891" cy="3888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17"/>
          <p:cNvSpPr txBox="1">
            <a:spLocks noChangeArrowheads="1"/>
          </p:cNvSpPr>
          <p:nvPr/>
        </p:nvSpPr>
        <p:spPr bwMode="auto">
          <a:xfrm>
            <a:off x="1" y="0"/>
            <a:ext cx="9143999" cy="1435148"/>
          </a:xfrm>
          <a:prstGeom prst="rect">
            <a:avLst/>
          </a:prstGeom>
          <a:solidFill>
            <a:srgbClr val="C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lIns="80147" tIns="40074" rIns="80147" bIns="40074">
            <a:spAutoFit/>
          </a:bodyPr>
          <a:lstStyle/>
          <a:p>
            <a:pPr algn="ctr"/>
            <a:endParaRPr lang="pt-BR" sz="2800" b="1" dirty="0">
              <a:solidFill>
                <a:schemeClr val="bg1"/>
              </a:solidFill>
              <a:latin typeface="Calibri" pitchFamily="34" charset="0"/>
            </a:endParaRPr>
          </a:p>
          <a:p>
            <a:pPr algn="ctr"/>
            <a:r>
              <a:rPr lang="pt-BR" sz="3200" b="1" dirty="0" smtClean="0">
                <a:solidFill>
                  <a:schemeClr val="bg1"/>
                </a:solidFill>
              </a:rPr>
              <a:t>entrega de certificados aos participantes</a:t>
            </a:r>
            <a:endParaRPr lang="pt-BR" sz="3200" b="1" dirty="0" smtClean="0">
              <a:solidFill>
                <a:schemeClr val="bg1"/>
              </a:solidFill>
              <a:latin typeface="Calibri" pitchFamily="34" charset="0"/>
            </a:endParaRPr>
          </a:p>
          <a:p>
            <a:pPr algn="ctr"/>
            <a:endParaRPr lang="pt-BR" sz="2800" b="1" dirty="0">
              <a:solidFill>
                <a:schemeClr val="bg1"/>
              </a:solidFill>
              <a:latin typeface="Calibri" pitchFamily="34" charset="0"/>
              <a:sym typeface="Wingdings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43319106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697" t="28572" r="19649" b="46303"/>
          <a:stretch/>
        </p:blipFill>
        <p:spPr bwMode="auto">
          <a:xfrm>
            <a:off x="1547664" y="3212976"/>
            <a:ext cx="2274912" cy="182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17"/>
          <p:cNvSpPr txBox="1">
            <a:spLocks noChangeArrowheads="1"/>
          </p:cNvSpPr>
          <p:nvPr/>
        </p:nvSpPr>
        <p:spPr bwMode="auto">
          <a:xfrm>
            <a:off x="1" y="0"/>
            <a:ext cx="9143999" cy="1435148"/>
          </a:xfrm>
          <a:prstGeom prst="rect">
            <a:avLst/>
          </a:prstGeom>
          <a:solidFill>
            <a:srgbClr val="C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lIns="80147" tIns="40074" rIns="80147" bIns="40074">
            <a:spAutoFit/>
          </a:bodyPr>
          <a:lstStyle/>
          <a:p>
            <a:pPr algn="ctr"/>
            <a:endParaRPr lang="pt-BR" sz="2800" b="1" dirty="0">
              <a:solidFill>
                <a:schemeClr val="bg1"/>
              </a:solidFill>
              <a:latin typeface="Calibri" pitchFamily="34" charset="0"/>
            </a:endParaRPr>
          </a:p>
          <a:p>
            <a:pPr algn="ctr"/>
            <a:r>
              <a:rPr lang="pt-BR" sz="3200" b="1" dirty="0" smtClean="0">
                <a:solidFill>
                  <a:schemeClr val="bg1"/>
                </a:solidFill>
              </a:rPr>
              <a:t>créditos</a:t>
            </a:r>
            <a:endParaRPr lang="pt-BR" sz="3200" b="1" dirty="0" smtClean="0">
              <a:solidFill>
                <a:schemeClr val="bg1"/>
              </a:solidFill>
              <a:latin typeface="Calibri" pitchFamily="34" charset="0"/>
            </a:endParaRPr>
          </a:p>
          <a:p>
            <a:pPr algn="ctr"/>
            <a:endParaRPr lang="pt-BR" sz="2800" b="1" dirty="0">
              <a:solidFill>
                <a:schemeClr val="bg1"/>
              </a:solidFill>
              <a:latin typeface="Calibri" pitchFamily="34" charset="0"/>
              <a:sym typeface="Wingdings" pitchFamily="2" charset="2"/>
            </a:endParaRPr>
          </a:p>
        </p:txBody>
      </p:sp>
      <p:sp>
        <p:nvSpPr>
          <p:cNvPr id="2" name="Retângulo 1"/>
          <p:cNvSpPr/>
          <p:nvPr/>
        </p:nvSpPr>
        <p:spPr>
          <a:xfrm>
            <a:off x="4326632" y="2802476"/>
            <a:ext cx="2952328" cy="144016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 smtClean="0">
                <a:solidFill>
                  <a:schemeClr val="tx1"/>
                </a:solidFill>
              </a:rPr>
              <a:t>FUNDAÇÃO BANCO DO BRASIL</a:t>
            </a:r>
            <a:endParaRPr lang="pt-BR" dirty="0">
              <a:solidFill>
                <a:schemeClr val="tx1"/>
              </a:solidFill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4355976" y="4437112"/>
            <a:ext cx="2952328" cy="144016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 smtClean="0">
                <a:solidFill>
                  <a:schemeClr val="tx1"/>
                </a:solidFill>
              </a:rPr>
              <a:t>...</a:t>
            </a:r>
            <a:endParaRPr lang="pt-BR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63846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783357"/>
            <a:ext cx="8291264" cy="4958011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pt-BR" sz="2400" dirty="0" smtClean="0"/>
              <a:t>Texto que explica como surgiu a </a:t>
            </a:r>
            <a:r>
              <a:rPr lang="pt-BR" sz="2400" dirty="0"/>
              <a:t>TS Joias </a:t>
            </a:r>
            <a:r>
              <a:rPr lang="pt-BR" sz="2400" dirty="0" smtClean="0"/>
              <a:t>Sustentáveis.</a:t>
            </a:r>
          </a:p>
          <a:p>
            <a:pPr marL="0" indent="0" algn="just">
              <a:buNone/>
            </a:pPr>
            <a:endParaRPr lang="pt-BR" sz="2400" dirty="0"/>
          </a:p>
          <a:p>
            <a:pPr marL="0" indent="0" algn="just">
              <a:buNone/>
            </a:pPr>
            <a:r>
              <a:rPr lang="pt-BR" sz="2400" dirty="0" smtClean="0"/>
              <a:t>.....</a:t>
            </a:r>
          </a:p>
          <a:p>
            <a:pPr marL="0" indent="0" algn="just">
              <a:buNone/>
            </a:pPr>
            <a:endParaRPr lang="pt-BR" sz="2400" dirty="0"/>
          </a:p>
          <a:p>
            <a:pPr marL="0" indent="0" algn="just">
              <a:buNone/>
            </a:pPr>
            <a:endParaRPr lang="pt-BR" sz="2400" dirty="0" smtClean="0"/>
          </a:p>
          <a:p>
            <a:pPr marL="0" indent="0" algn="just">
              <a:buNone/>
            </a:pPr>
            <a:endParaRPr lang="pt-BR" sz="2400" dirty="0"/>
          </a:p>
          <a:p>
            <a:pPr marL="0" indent="0" algn="just">
              <a:buNone/>
            </a:pPr>
            <a:r>
              <a:rPr lang="pt-BR" sz="2400" dirty="0"/>
              <a:t>Apresentamos a seguir orientações básicas sobre os padrões, métodos e principais processos a serem adotados por instituições credenciadas pela Fundação Banco do Brasil para a reaplicação da Tecnologia Social “Redecriar Joias Sustentáveis ”.</a:t>
            </a:r>
          </a:p>
          <a:p>
            <a:pPr marL="0" indent="0" algn="just">
              <a:buNone/>
            </a:pPr>
            <a:endParaRPr lang="pt-BR" sz="2400" dirty="0"/>
          </a:p>
          <a:p>
            <a:pPr marL="0" indent="0" algn="just">
              <a:buNone/>
            </a:pPr>
            <a:endParaRPr lang="pt-BR" sz="2400" dirty="0"/>
          </a:p>
        </p:txBody>
      </p:sp>
      <p:sp>
        <p:nvSpPr>
          <p:cNvPr id="4" name="TextBox 17"/>
          <p:cNvSpPr txBox="1">
            <a:spLocks noChangeArrowheads="1"/>
          </p:cNvSpPr>
          <p:nvPr/>
        </p:nvSpPr>
        <p:spPr bwMode="auto">
          <a:xfrm>
            <a:off x="1" y="-5064"/>
            <a:ext cx="9143999" cy="1435148"/>
          </a:xfrm>
          <a:prstGeom prst="rect">
            <a:avLst/>
          </a:prstGeom>
          <a:solidFill>
            <a:srgbClr val="C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lIns="80147" tIns="40074" rIns="80147" bIns="40074">
            <a:spAutoFit/>
          </a:bodyPr>
          <a:lstStyle/>
          <a:p>
            <a:pPr algn="ctr"/>
            <a:endParaRPr lang="pt-BR" sz="2800" b="1" dirty="0">
              <a:solidFill>
                <a:schemeClr val="bg1"/>
              </a:solidFill>
              <a:latin typeface="Calibri" pitchFamily="34" charset="0"/>
            </a:endParaRPr>
          </a:p>
          <a:p>
            <a:pPr algn="ctr"/>
            <a:r>
              <a:rPr lang="pt-BR" sz="3200" b="1" dirty="0" smtClean="0">
                <a:solidFill>
                  <a:schemeClr val="bg1"/>
                </a:solidFill>
                <a:latin typeface="Calibri" pitchFamily="34" charset="0"/>
              </a:rPr>
              <a:t>INTRODUÇÃO</a:t>
            </a:r>
            <a:endParaRPr lang="pt-BR" sz="3200" b="1" dirty="0">
              <a:solidFill>
                <a:schemeClr val="bg1"/>
              </a:solidFill>
              <a:latin typeface="Calibri" pitchFamily="34" charset="0"/>
            </a:endParaRPr>
          </a:p>
          <a:p>
            <a:pPr algn="ctr"/>
            <a:endParaRPr lang="pt-BR" sz="2800" b="1" dirty="0">
              <a:solidFill>
                <a:schemeClr val="bg1"/>
              </a:solidFill>
              <a:latin typeface="Calibri" pitchFamily="34" charset="0"/>
              <a:sym typeface="Wingdings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1357576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25144"/>
          </a:xfrm>
        </p:spPr>
        <p:txBody>
          <a:bodyPr>
            <a:normAutofit fontScale="77500" lnSpcReduction="20000"/>
          </a:bodyPr>
          <a:lstStyle/>
          <a:p>
            <a:pPr marL="0" indent="0" algn="just">
              <a:buNone/>
            </a:pPr>
            <a:r>
              <a:rPr lang="pt-BR" dirty="0" smtClean="0"/>
              <a:t>OBJETIVO GERAL: </a:t>
            </a:r>
            <a:r>
              <a:rPr lang="pt-BR" dirty="0"/>
              <a:t>Desenvolver ações coletivas, tendo como eixo norteador a Educação para Sustentabilidade, estimulando a geração de trabalho e renda a partir do reaproveitamento de resíduos secos</a:t>
            </a:r>
            <a:r>
              <a:rPr lang="pt-BR" dirty="0" smtClean="0"/>
              <a:t>.</a:t>
            </a:r>
          </a:p>
          <a:p>
            <a:pPr marL="0" indent="0" algn="just">
              <a:buNone/>
            </a:pPr>
            <a:r>
              <a:rPr lang="pt-BR" dirty="0" smtClean="0"/>
              <a:t>OBJETIVOS ESPECÍFICOS:</a:t>
            </a:r>
          </a:p>
          <a:p>
            <a:pPr marL="514350" lvl="0" indent="-514350" algn="just">
              <a:buFont typeface="+mj-lt"/>
              <a:buAutoNum type="arabicPeriod"/>
            </a:pPr>
            <a:r>
              <a:rPr lang="pt-BR" dirty="0"/>
              <a:t>Desenvolver maior consciência socioambiental em relação aos resíduos </a:t>
            </a:r>
            <a:r>
              <a:rPr lang="pt-BR" dirty="0" smtClean="0"/>
              <a:t>recicláveis</a:t>
            </a:r>
            <a:r>
              <a:rPr lang="pt-BR" dirty="0"/>
              <a:t>;</a:t>
            </a:r>
          </a:p>
          <a:p>
            <a:pPr marL="514350" lvl="0" indent="-514350" algn="just">
              <a:buFont typeface="+mj-lt"/>
              <a:buAutoNum type="arabicPeriod"/>
            </a:pPr>
            <a:r>
              <a:rPr lang="pt-BR" dirty="0"/>
              <a:t>Reaproveitar resíduos  </a:t>
            </a:r>
            <a:r>
              <a:rPr lang="pt-BR" dirty="0" smtClean="0"/>
              <a:t>devidamente </a:t>
            </a:r>
            <a:r>
              <a:rPr lang="pt-BR" dirty="0"/>
              <a:t>coletados;</a:t>
            </a:r>
          </a:p>
          <a:p>
            <a:pPr marL="514350" lvl="0" indent="-514350" algn="just">
              <a:buFont typeface="+mj-lt"/>
              <a:buAutoNum type="arabicPeriod"/>
            </a:pPr>
            <a:r>
              <a:rPr lang="pt-BR" dirty="0"/>
              <a:t>Exercitar um processo participativo de organização coletiva;</a:t>
            </a:r>
          </a:p>
          <a:p>
            <a:pPr marL="514350" lvl="0" indent="-514350" algn="just">
              <a:buFont typeface="+mj-lt"/>
              <a:buAutoNum type="arabicPeriod"/>
            </a:pPr>
            <a:r>
              <a:rPr lang="pt-BR" dirty="0"/>
              <a:t>Ampliar o conhecimento e interação da população envolvida para geração de trabalho e renda;</a:t>
            </a:r>
          </a:p>
          <a:p>
            <a:pPr marL="514350" indent="-514350" algn="just">
              <a:buFont typeface="+mj-lt"/>
              <a:buAutoNum type="arabicPeriod"/>
            </a:pPr>
            <a:r>
              <a:rPr lang="pt-BR" dirty="0"/>
              <a:t>Contribuir com a adoção de novos hábitos cotidianos mais sustentáveis.</a:t>
            </a:r>
          </a:p>
        </p:txBody>
      </p:sp>
      <p:sp>
        <p:nvSpPr>
          <p:cNvPr id="4" name="TextBox 17"/>
          <p:cNvSpPr txBox="1">
            <a:spLocks noChangeArrowheads="1"/>
          </p:cNvSpPr>
          <p:nvPr/>
        </p:nvSpPr>
        <p:spPr bwMode="auto">
          <a:xfrm>
            <a:off x="1" y="-5064"/>
            <a:ext cx="9143999" cy="1435148"/>
          </a:xfrm>
          <a:prstGeom prst="rect">
            <a:avLst/>
          </a:prstGeom>
          <a:solidFill>
            <a:srgbClr val="C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lIns="80147" tIns="40074" rIns="80147" bIns="40074">
            <a:spAutoFit/>
          </a:bodyPr>
          <a:lstStyle/>
          <a:p>
            <a:pPr algn="ctr"/>
            <a:endParaRPr lang="pt-BR" sz="2800" b="1" dirty="0">
              <a:solidFill>
                <a:schemeClr val="bg1"/>
              </a:solidFill>
              <a:latin typeface="Calibri" pitchFamily="34" charset="0"/>
            </a:endParaRPr>
          </a:p>
          <a:p>
            <a:pPr algn="ctr"/>
            <a:r>
              <a:rPr lang="pt-BR" sz="3200" b="1" dirty="0" smtClean="0">
                <a:solidFill>
                  <a:schemeClr val="bg1"/>
                </a:solidFill>
                <a:latin typeface="Calibri" pitchFamily="34" charset="0"/>
              </a:rPr>
              <a:t>OBJETIVOS DA REAPLICAÇÃO DA TS</a:t>
            </a:r>
            <a:endParaRPr lang="pt-BR" sz="3200" b="1" dirty="0">
              <a:solidFill>
                <a:schemeClr val="bg1"/>
              </a:solidFill>
              <a:latin typeface="Calibri" pitchFamily="34" charset="0"/>
            </a:endParaRPr>
          </a:p>
          <a:p>
            <a:pPr algn="ctr"/>
            <a:endParaRPr lang="pt-BR" sz="2800" b="1" dirty="0">
              <a:solidFill>
                <a:schemeClr val="bg1"/>
              </a:solidFill>
              <a:latin typeface="Calibri" pitchFamily="34" charset="0"/>
              <a:sym typeface="Wingdings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5284395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927373"/>
            <a:ext cx="8229600" cy="4525963"/>
          </a:xfrm>
        </p:spPr>
        <p:txBody>
          <a:bodyPr>
            <a:normAutofit lnSpcReduction="10000"/>
          </a:bodyPr>
          <a:lstStyle/>
          <a:p>
            <a:pPr marL="971550" lvl="1" indent="-514350">
              <a:lnSpc>
                <a:spcPct val="200000"/>
              </a:lnSpc>
              <a:buFont typeface="+mj-lt"/>
              <a:buAutoNum type="arabicPeriod"/>
            </a:pPr>
            <a:r>
              <a:rPr lang="pt-BR" dirty="0" smtClean="0"/>
              <a:t>SENSIBILIZAÇÃO </a:t>
            </a:r>
          </a:p>
          <a:p>
            <a:pPr marL="971550" lvl="1" indent="-514350">
              <a:lnSpc>
                <a:spcPct val="200000"/>
              </a:lnSpc>
              <a:buFont typeface="+mj-lt"/>
              <a:buAutoNum type="arabicPeriod"/>
            </a:pPr>
            <a:r>
              <a:rPr lang="pt-BR" dirty="0" smtClean="0"/>
              <a:t>SUSTENTABILIDADE</a:t>
            </a:r>
          </a:p>
          <a:p>
            <a:pPr marL="971550" lvl="1" indent="-514350">
              <a:lnSpc>
                <a:spcPct val="200000"/>
              </a:lnSpc>
              <a:buFont typeface="+mj-lt"/>
              <a:buAutoNum type="arabicPeriod"/>
            </a:pPr>
            <a:r>
              <a:rPr lang="pt-BR" dirty="0" smtClean="0"/>
              <a:t>PROCESSO DE PRODUÇÃO</a:t>
            </a:r>
          </a:p>
          <a:p>
            <a:pPr marL="971550" lvl="1" indent="-514350">
              <a:lnSpc>
                <a:spcPct val="200000"/>
              </a:lnSpc>
              <a:buFont typeface="+mj-lt"/>
              <a:buAutoNum type="arabicPeriod"/>
            </a:pPr>
            <a:r>
              <a:rPr lang="pt-BR" dirty="0" smtClean="0"/>
              <a:t>COMERCIALIZAÇÃO</a:t>
            </a:r>
          </a:p>
          <a:p>
            <a:pPr marL="971550" lvl="1" indent="-514350">
              <a:lnSpc>
                <a:spcPct val="200000"/>
              </a:lnSpc>
              <a:buFont typeface="+mj-lt"/>
              <a:buAutoNum type="arabicPeriod"/>
            </a:pPr>
            <a:r>
              <a:rPr lang="pt-BR" dirty="0" smtClean="0"/>
              <a:t>AVALIAÇÃO</a:t>
            </a:r>
            <a:endParaRPr lang="pt-BR" dirty="0"/>
          </a:p>
        </p:txBody>
      </p:sp>
      <p:sp>
        <p:nvSpPr>
          <p:cNvPr id="4" name="TextBox 17"/>
          <p:cNvSpPr txBox="1">
            <a:spLocks noChangeArrowheads="1"/>
          </p:cNvSpPr>
          <p:nvPr/>
        </p:nvSpPr>
        <p:spPr bwMode="auto">
          <a:xfrm>
            <a:off x="1" y="-5064"/>
            <a:ext cx="9143999" cy="1435148"/>
          </a:xfrm>
          <a:prstGeom prst="rect">
            <a:avLst/>
          </a:prstGeom>
          <a:solidFill>
            <a:srgbClr val="C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lIns="80147" tIns="40074" rIns="80147" bIns="40074">
            <a:spAutoFit/>
          </a:bodyPr>
          <a:lstStyle/>
          <a:p>
            <a:pPr algn="ctr"/>
            <a:endParaRPr lang="pt-BR" sz="2800" b="1" dirty="0">
              <a:solidFill>
                <a:schemeClr val="bg1"/>
              </a:solidFill>
              <a:latin typeface="Calibri" pitchFamily="34" charset="0"/>
            </a:endParaRPr>
          </a:p>
          <a:p>
            <a:pPr algn="ctr"/>
            <a:r>
              <a:rPr lang="pt-BR" sz="3200" b="1" dirty="0" smtClean="0">
                <a:solidFill>
                  <a:schemeClr val="bg1"/>
                </a:solidFill>
                <a:latin typeface="Calibri" pitchFamily="34" charset="0"/>
              </a:rPr>
              <a:t>AÇÕES DA REAPLICAÇÃO DA TS</a:t>
            </a:r>
            <a:endParaRPr lang="pt-BR" sz="3200" b="1" dirty="0">
              <a:solidFill>
                <a:schemeClr val="bg1"/>
              </a:solidFill>
              <a:latin typeface="Calibri" pitchFamily="34" charset="0"/>
            </a:endParaRPr>
          </a:p>
          <a:p>
            <a:pPr algn="ctr"/>
            <a:endParaRPr lang="pt-BR" sz="2800" b="1" dirty="0">
              <a:solidFill>
                <a:schemeClr val="bg1"/>
              </a:solidFill>
              <a:latin typeface="Calibri" pitchFamily="34" charset="0"/>
              <a:sym typeface="Wingdings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3725364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C:\Users\Andrea\Documents\JULHO 2008\ONG JULHO\Mundo_e_maos.jpg"/>
          <p:cNvPicPr>
            <a:picLocks noChangeAspect="1" noChangeArrowheads="1"/>
          </p:cNvPicPr>
          <p:nvPr/>
        </p:nvPicPr>
        <p:blipFill>
          <a:blip r:embed="rId2">
            <a:lum bright="60000" contrast="-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2481" y="1452563"/>
            <a:ext cx="4999038" cy="5405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528192"/>
            <a:ext cx="8229600" cy="5069160"/>
          </a:xfrm>
        </p:spPr>
        <p:txBody>
          <a:bodyPr>
            <a:noAutofit/>
          </a:bodyPr>
          <a:lstStyle/>
          <a:p>
            <a:pPr marL="0" indent="0" algn="just">
              <a:lnSpc>
                <a:spcPct val="150000"/>
              </a:lnSpc>
              <a:buNone/>
              <a:defRPr/>
            </a:pPr>
            <a:r>
              <a:rPr lang="pt-BR" sz="1400" b="1" dirty="0"/>
              <a:t>O QUE É SENSIBILIZAR?</a:t>
            </a:r>
            <a:r>
              <a:rPr lang="pt-BR" sz="1400" dirty="0"/>
              <a:t> Sensibilizar é despertar </a:t>
            </a:r>
            <a:r>
              <a:rPr lang="pt-BR" sz="1400" dirty="0" smtClean="0"/>
              <a:t>sentimentos. </a:t>
            </a:r>
            <a:r>
              <a:rPr lang="pt-BR" sz="1400" dirty="0"/>
              <a:t>A sensibilização por um ambiente sustentável tem o propósito de encantar, envolver o público, com o cuidado, com a preservação da vida no Planeta Terra. </a:t>
            </a:r>
          </a:p>
          <a:p>
            <a:pPr marL="0" indent="0" algn="just">
              <a:lnSpc>
                <a:spcPct val="150000"/>
              </a:lnSpc>
              <a:buNone/>
              <a:defRPr/>
            </a:pPr>
            <a:r>
              <a:rPr lang="pt-BR" sz="1400" b="1" dirty="0"/>
              <a:t>COMO PODEMOS SENSIBILIZAR NOSSO PÚBLICO?</a:t>
            </a:r>
            <a:r>
              <a:rPr lang="pt-BR" sz="1400" dirty="0"/>
              <a:t> É importante, inicialmente, que se estabeleça um vínculo sócio afetivo entre coordenadores e participantes das dinâmicas. </a:t>
            </a:r>
          </a:p>
          <a:p>
            <a:pPr marL="0" indent="0" algn="just">
              <a:lnSpc>
                <a:spcPct val="150000"/>
              </a:lnSpc>
              <a:buNone/>
              <a:defRPr/>
            </a:pPr>
            <a:r>
              <a:rPr lang="pt-BR" sz="1400" b="1" dirty="0"/>
              <a:t>COMO DESCOBRIR AS CARACTERÍSTICAS DO NOSSO PÚBLICO?</a:t>
            </a:r>
            <a:r>
              <a:rPr lang="pt-BR" sz="1400" dirty="0"/>
              <a:t> A apresentação dos envolvidos pode ser realizada em círculo, sendo introduzida pelo facilitador da dinâmica. Com um globo terrestre nas mãos, explica o procedimento que consiste na representação lúdica do “mundo em nossas mãos”. Temos que cuidar da “nossa casa”, que passa de mãos em mãos, percorrendo todo o grupo, ao som de uma música. O facilitador controla o som de forma que haja uma pausa para cada um se apresentar e </a:t>
            </a:r>
            <a:r>
              <a:rPr lang="pt-BR" sz="1400" dirty="0" smtClean="0"/>
              <a:t>expressar </a:t>
            </a:r>
            <a:r>
              <a:rPr lang="pt-BR" sz="1400" dirty="0"/>
              <a:t>o que considera importante para o cuidado com o ambiente em que </a:t>
            </a:r>
            <a:r>
              <a:rPr lang="pt-BR" sz="1400" dirty="0" smtClean="0"/>
              <a:t>vive.</a:t>
            </a:r>
            <a:endParaRPr lang="pt-BR" sz="1400" dirty="0"/>
          </a:p>
          <a:p>
            <a:pPr marL="0" indent="0" algn="just">
              <a:lnSpc>
                <a:spcPct val="150000"/>
              </a:lnSpc>
              <a:buNone/>
              <a:defRPr/>
            </a:pPr>
            <a:r>
              <a:rPr lang="pt-BR" sz="1400" b="1" dirty="0"/>
              <a:t>IDENTIFICAÇÃO:</a:t>
            </a:r>
            <a:r>
              <a:rPr lang="pt-BR" sz="1400" dirty="0"/>
              <a:t> É importante que cada participante seja chamado pelo seu nome e, para facilitar, cada um cria um crachá, ilustrando-o da forma como desejar. A cada encontro, distribui-se os crachás e recolhe-se ao final das tarefas.</a:t>
            </a:r>
          </a:p>
          <a:p>
            <a:pPr marL="0" indent="0" algn="just">
              <a:lnSpc>
                <a:spcPct val="150000"/>
              </a:lnSpc>
              <a:buNone/>
              <a:defRPr/>
            </a:pPr>
            <a:r>
              <a:rPr lang="pt-BR" sz="1400" b="1" dirty="0"/>
              <a:t>MATERIAIS NECESSÁRIOS:</a:t>
            </a:r>
            <a:r>
              <a:rPr lang="pt-BR" sz="1400" dirty="0"/>
              <a:t> Globo Terrestre, aparelho de som, </a:t>
            </a:r>
            <a:r>
              <a:rPr lang="pt-BR" sz="1400" dirty="0" err="1"/>
              <a:t>cd</a:t>
            </a:r>
            <a:r>
              <a:rPr lang="pt-BR" sz="1400" dirty="0"/>
              <a:t> de </a:t>
            </a:r>
            <a:r>
              <a:rPr lang="pt-BR" sz="1400" dirty="0" smtClean="0"/>
              <a:t>música relacionada ao tema, </a:t>
            </a:r>
            <a:r>
              <a:rPr lang="pt-BR" sz="1400" dirty="0"/>
              <a:t>papel para crachás, alfinete para prender crachás, canetas, lápis</a:t>
            </a:r>
            <a:r>
              <a:rPr lang="pt-BR" sz="1400" dirty="0" smtClean="0"/>
              <a:t>.</a:t>
            </a:r>
            <a:endParaRPr lang="pt-BR" sz="1400" dirty="0"/>
          </a:p>
        </p:txBody>
      </p:sp>
      <p:sp>
        <p:nvSpPr>
          <p:cNvPr id="4" name="TextBox 17"/>
          <p:cNvSpPr txBox="1">
            <a:spLocks noChangeArrowheads="1"/>
          </p:cNvSpPr>
          <p:nvPr/>
        </p:nvSpPr>
        <p:spPr bwMode="auto">
          <a:xfrm>
            <a:off x="1" y="-5064"/>
            <a:ext cx="9143999" cy="1435148"/>
          </a:xfrm>
          <a:prstGeom prst="rect">
            <a:avLst/>
          </a:prstGeom>
          <a:solidFill>
            <a:srgbClr val="C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lIns="80147" tIns="40074" rIns="80147" bIns="40074">
            <a:spAutoFit/>
          </a:bodyPr>
          <a:lstStyle/>
          <a:p>
            <a:pPr algn="ctr"/>
            <a:endParaRPr lang="pt-BR" sz="2800" b="1" dirty="0">
              <a:solidFill>
                <a:schemeClr val="bg1"/>
              </a:solidFill>
              <a:latin typeface="Calibri" pitchFamily="34" charset="0"/>
            </a:endParaRPr>
          </a:p>
          <a:p>
            <a:pPr algn="ctr"/>
            <a:r>
              <a:rPr lang="pt-BR" sz="3200" b="1" dirty="0" smtClean="0">
                <a:solidFill>
                  <a:schemeClr val="bg1"/>
                </a:solidFill>
                <a:latin typeface="Calibri" pitchFamily="34" charset="0"/>
              </a:rPr>
              <a:t>1. SENSIBILIZAÇÃO</a:t>
            </a:r>
            <a:endParaRPr lang="pt-BR" sz="3200" b="1" dirty="0">
              <a:solidFill>
                <a:schemeClr val="bg1"/>
              </a:solidFill>
              <a:latin typeface="Calibri" pitchFamily="34" charset="0"/>
            </a:endParaRPr>
          </a:p>
          <a:p>
            <a:pPr algn="ctr"/>
            <a:endParaRPr lang="pt-BR" sz="2800" b="1" dirty="0">
              <a:solidFill>
                <a:schemeClr val="bg1"/>
              </a:solidFill>
              <a:latin typeface="Calibri" pitchFamily="34" charset="0"/>
              <a:sym typeface="Wingdings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434563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3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>
            <a:normAutofit/>
          </a:bodyPr>
          <a:lstStyle/>
          <a:p>
            <a:r>
              <a:rPr lang="pt-BR" dirty="0" smtClean="0"/>
              <a:t>técnica de apresentação dos participantes</a:t>
            </a:r>
            <a:r>
              <a:rPr lang="pt-BR" dirty="0" smtClean="0">
                <a:sym typeface="Wingdings" pitchFamily="2" charset="2"/>
              </a:rPr>
              <a:t> globo terrestre em nossas mãos</a:t>
            </a:r>
            <a:endParaRPr lang="pt-BR" dirty="0" smtClean="0"/>
          </a:p>
        </p:txBody>
      </p:sp>
      <p:pic>
        <p:nvPicPr>
          <p:cNvPr id="5" name="Picture 2" descr="E:\PASTAS TOSHIBA\2 2011\HAITI\BRASÍLIA\FOTOS\SELECIONADAS BRASÍLIA\IMG_734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3532" y="1515385"/>
            <a:ext cx="2241000" cy="298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E:\PASTAS TOSHIBA\2012\BRASÍLIA\IMG_734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35"/>
          <a:stretch/>
        </p:blipFill>
        <p:spPr bwMode="auto">
          <a:xfrm>
            <a:off x="1547664" y="4277032"/>
            <a:ext cx="3888000" cy="2428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17"/>
          <p:cNvSpPr txBox="1">
            <a:spLocks noChangeArrowheads="1"/>
          </p:cNvSpPr>
          <p:nvPr/>
        </p:nvSpPr>
        <p:spPr bwMode="auto">
          <a:xfrm>
            <a:off x="1" y="-5064"/>
            <a:ext cx="9143999" cy="1435148"/>
          </a:xfrm>
          <a:prstGeom prst="rect">
            <a:avLst/>
          </a:prstGeom>
          <a:solidFill>
            <a:srgbClr val="C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lIns="80147" tIns="40074" rIns="80147" bIns="40074">
            <a:spAutoFit/>
          </a:bodyPr>
          <a:lstStyle/>
          <a:p>
            <a:pPr algn="ctr"/>
            <a:endParaRPr lang="pt-BR" sz="2800" b="1" dirty="0" smtClean="0">
              <a:solidFill>
                <a:schemeClr val="bg1"/>
              </a:solidFill>
              <a:latin typeface="Calibri" pitchFamily="34" charset="0"/>
            </a:endParaRPr>
          </a:p>
          <a:p>
            <a:pPr algn="ctr"/>
            <a:r>
              <a:rPr lang="pt-BR" sz="3200" b="1" dirty="0" smtClean="0">
                <a:solidFill>
                  <a:schemeClr val="bg1"/>
                </a:solidFill>
                <a:latin typeface="Calibri" pitchFamily="34" charset="0"/>
              </a:rPr>
              <a:t>técnica de sensibilização aplicada</a:t>
            </a:r>
          </a:p>
          <a:p>
            <a:pPr algn="ctr"/>
            <a:endParaRPr lang="pt-BR" sz="2800" b="1" dirty="0">
              <a:solidFill>
                <a:schemeClr val="bg1"/>
              </a:solidFill>
              <a:latin typeface="Calibri" pitchFamily="34" charset="0"/>
              <a:sym typeface="Wingdings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718029779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1320</TotalTime>
  <Words>1459</Words>
  <Application>Microsoft Office PowerPoint</Application>
  <PresentationFormat>Apresentação na tela (4:3)</PresentationFormat>
  <Paragraphs>229</Paragraphs>
  <Slides>44</Slides>
  <Notes>2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44</vt:i4>
      </vt:variant>
    </vt:vector>
  </HeadingPairs>
  <TitlesOfParts>
    <vt:vector size="45" baseType="lpstr"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REDECRIAR</dc:creator>
  <cp:lastModifiedBy>Fundação Banco do Brasil</cp:lastModifiedBy>
  <cp:revision>44</cp:revision>
  <dcterms:created xsi:type="dcterms:W3CDTF">2014-09-15T18:37:31Z</dcterms:created>
  <dcterms:modified xsi:type="dcterms:W3CDTF">2014-09-30T14:02:41Z</dcterms:modified>
</cp:coreProperties>
</file>